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56" r:id="rId2"/>
    <p:sldId id="257" r:id="rId3"/>
    <p:sldId id="294" r:id="rId4"/>
    <p:sldId id="293" r:id="rId5"/>
    <p:sldId id="308" r:id="rId6"/>
    <p:sldId id="259" r:id="rId7"/>
    <p:sldId id="306" r:id="rId8"/>
    <p:sldId id="277" r:id="rId9"/>
    <p:sldId id="325" r:id="rId10"/>
    <p:sldId id="313" r:id="rId11"/>
    <p:sldId id="309" r:id="rId12"/>
    <p:sldId id="278" r:id="rId13"/>
    <p:sldId id="311" r:id="rId14"/>
    <p:sldId id="314" r:id="rId15"/>
    <p:sldId id="282" r:id="rId16"/>
    <p:sldId id="315" r:id="rId17"/>
    <p:sldId id="316" r:id="rId18"/>
    <p:sldId id="317" r:id="rId19"/>
    <p:sldId id="280" r:id="rId20"/>
    <p:sldId id="318" r:id="rId21"/>
    <p:sldId id="304" r:id="rId22"/>
    <p:sldId id="320" r:id="rId23"/>
    <p:sldId id="322" r:id="rId24"/>
    <p:sldId id="323" r:id="rId25"/>
    <p:sldId id="324" r:id="rId26"/>
    <p:sldId id="273" r:id="rId27"/>
  </p:sldIdLst>
  <p:sldSz cx="18288000" cy="10287000"/>
  <p:notesSz cx="10287000" cy="18288000"/>
  <p:embeddedFontLst>
    <p:embeddedFont>
      <p:font typeface="여기어때 잘난체" panose="020B0600000101010101" pitchFamily="50" charset="-127"/>
      <p:bold r:id="rId29"/>
    </p:embeddedFont>
    <p:embeddedFont>
      <p:font typeface="Arial Unicode MS" panose="020B0604020202020204" pitchFamily="50" charset="-127"/>
      <p:regular r:id="rId30"/>
    </p:embeddedFont>
    <p:embeddedFont>
      <p:font typeface="맑은 고딕" panose="020B0503020000020004" pitchFamily="50" charset="-127"/>
      <p:regular r:id="rId31"/>
      <p:bold r:id="rId32"/>
    </p:embeddedFont>
    <p:embeddedFont>
      <p:font typeface="Calibri" panose="020F0502020204030204" pitchFamily="34" charset="0"/>
      <p:regular r:id="rId33"/>
      <p:bold r:id="rId34"/>
      <p:italic r:id="rId35"/>
      <p:boldItalic r:id="rId36"/>
    </p:embeddedFont>
    <p:embeddedFont>
      <p:font typeface="맑은 고딕" panose="020B0503020000020004" pitchFamily="50" charset="-127"/>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4F8"/>
    <a:srgbClr val="FF00FA"/>
    <a:srgbClr val="FFFF66"/>
    <a:srgbClr val="4318FC"/>
    <a:srgbClr val="1CDE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21" autoAdjust="0"/>
    <p:restoredTop sz="66749" autoAdjust="0"/>
  </p:normalViewPr>
  <p:slideViewPr>
    <p:cSldViewPr>
      <p:cViewPr varScale="1">
        <p:scale>
          <a:sx n="37" d="100"/>
          <a:sy n="37" d="100"/>
        </p:scale>
        <p:origin x="1373" y="3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57700" cy="917575"/>
          </a:xfrm>
          <a:prstGeom prst="rect">
            <a:avLst/>
          </a:prstGeom>
        </p:spPr>
        <p:txBody>
          <a:bodyPr vert="horz" lIns="91440" tIns="45720" rIns="91440" bIns="45720" rtlCol="0"/>
          <a:lstStyle>
            <a:lvl1pPr algn="l">
              <a:defRPr sz="1200">
                <a:ea typeface="여기어때 잘난체" panose="020B0600000101010101"/>
              </a:defRPr>
            </a:lvl1pPr>
          </a:lstStyle>
          <a:p>
            <a:endParaRPr lang="ko-KR" altLang="en-US" dirty="0"/>
          </a:p>
        </p:txBody>
      </p:sp>
      <p:sp>
        <p:nvSpPr>
          <p:cNvPr id="3" name="날짜 개체 틀 2"/>
          <p:cNvSpPr>
            <a:spLocks noGrp="1"/>
          </p:cNvSpPr>
          <p:nvPr>
            <p:ph type="dt" idx="1"/>
          </p:nvPr>
        </p:nvSpPr>
        <p:spPr>
          <a:xfrm>
            <a:off x="5827713" y="0"/>
            <a:ext cx="4457700" cy="917575"/>
          </a:xfrm>
          <a:prstGeom prst="rect">
            <a:avLst/>
          </a:prstGeom>
        </p:spPr>
        <p:txBody>
          <a:bodyPr vert="horz" lIns="91440" tIns="45720" rIns="91440" bIns="45720" rtlCol="0"/>
          <a:lstStyle>
            <a:lvl1pPr algn="r">
              <a:defRPr sz="1200">
                <a:ea typeface="여기어때 잘난체" panose="020B0600000101010101"/>
              </a:defRPr>
            </a:lvl1pPr>
          </a:lstStyle>
          <a:p>
            <a:fld id="{8A9F654C-8789-4D2A-AC45-5D54982755A9}" type="datetimeFigureOut">
              <a:rPr lang="ko-KR" altLang="en-US" smtClean="0"/>
              <a:pPr/>
              <a:t>2021-01-29</a:t>
            </a:fld>
            <a:endParaRPr lang="ko-KR" altLang="en-US" dirty="0"/>
          </a:p>
        </p:txBody>
      </p:sp>
      <p:sp>
        <p:nvSpPr>
          <p:cNvPr id="4" name="슬라이드 이미지 개체 틀 3"/>
          <p:cNvSpPr>
            <a:spLocks noGrp="1" noRot="1" noChangeAspect="1"/>
          </p:cNvSpPr>
          <p:nvPr>
            <p:ph type="sldImg" idx="2"/>
          </p:nvPr>
        </p:nvSpPr>
        <p:spPr>
          <a:xfrm>
            <a:off x="-342900" y="2286000"/>
            <a:ext cx="10972800" cy="61722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1028700" y="8801100"/>
            <a:ext cx="8229600" cy="7200900"/>
          </a:xfrm>
          <a:prstGeom prst="rect">
            <a:avLst/>
          </a:prstGeom>
        </p:spPr>
        <p:txBody>
          <a:bodyPr vert="horz" lIns="91440" tIns="45720" rIns="91440" bIns="45720" rtlCol="0"/>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6" name="바닥글 개체 틀 5"/>
          <p:cNvSpPr>
            <a:spLocks noGrp="1"/>
          </p:cNvSpPr>
          <p:nvPr>
            <p:ph type="ftr" sz="quarter" idx="4"/>
          </p:nvPr>
        </p:nvSpPr>
        <p:spPr>
          <a:xfrm>
            <a:off x="0" y="17372013"/>
            <a:ext cx="4457700" cy="915987"/>
          </a:xfrm>
          <a:prstGeom prst="rect">
            <a:avLst/>
          </a:prstGeom>
        </p:spPr>
        <p:txBody>
          <a:bodyPr vert="horz" lIns="91440" tIns="45720" rIns="91440" bIns="45720" rtlCol="0" anchor="b"/>
          <a:lstStyle>
            <a:lvl1pPr algn="l">
              <a:defRPr sz="1200">
                <a:ea typeface="여기어때 잘난체" panose="020B0600000101010101"/>
              </a:defRPr>
            </a:lvl1pPr>
          </a:lstStyle>
          <a:p>
            <a:endParaRPr lang="ko-KR" altLang="en-US" dirty="0"/>
          </a:p>
        </p:txBody>
      </p:sp>
      <p:sp>
        <p:nvSpPr>
          <p:cNvPr id="7" name="슬라이드 번호 개체 틀 6"/>
          <p:cNvSpPr>
            <a:spLocks noGrp="1"/>
          </p:cNvSpPr>
          <p:nvPr>
            <p:ph type="sldNum" sz="quarter" idx="5"/>
          </p:nvPr>
        </p:nvSpPr>
        <p:spPr>
          <a:xfrm>
            <a:off x="5827713" y="17372013"/>
            <a:ext cx="4457700" cy="915987"/>
          </a:xfrm>
          <a:prstGeom prst="rect">
            <a:avLst/>
          </a:prstGeom>
        </p:spPr>
        <p:txBody>
          <a:bodyPr vert="horz" lIns="91440" tIns="45720" rIns="91440" bIns="45720" rtlCol="0" anchor="b"/>
          <a:lstStyle>
            <a:lvl1pPr algn="r">
              <a:defRPr sz="1200">
                <a:ea typeface="여기어때 잘난체" panose="020B0600000101010101"/>
              </a:defRPr>
            </a:lvl1pPr>
          </a:lstStyle>
          <a:p>
            <a:fld id="{772D35EF-F524-4F0A-AD8D-EDC293D23C3A}" type="slidenum">
              <a:rPr lang="ko-KR" altLang="en-US" smtClean="0"/>
              <a:pPr/>
              <a:t>‹#›</a:t>
            </a:fld>
            <a:endParaRPr lang="ko-KR" altLang="en-US" dirty="0"/>
          </a:p>
        </p:txBody>
      </p:sp>
    </p:spTree>
    <p:extLst>
      <p:ext uri="{BB962C8B-B14F-4D97-AF65-F5344CB8AC3E}">
        <p14:creationId xmlns:p14="http://schemas.microsoft.com/office/powerpoint/2010/main" val="11552324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여기어때 잘난체" panose="020B0600000101010101"/>
        <a:cs typeface="+mn-cs"/>
      </a:defRPr>
    </a:lvl1pPr>
    <a:lvl2pPr marL="457200" algn="l" defTabSz="914400" rtl="0" eaLnBrk="1" latinLnBrk="1" hangingPunct="1">
      <a:defRPr sz="1200" kern="1200">
        <a:solidFill>
          <a:schemeClr val="tx1"/>
        </a:solidFill>
        <a:latin typeface="+mn-lt"/>
        <a:ea typeface="여기어때 잘난체" panose="020B0600000101010101"/>
        <a:cs typeface="+mn-cs"/>
      </a:defRPr>
    </a:lvl2pPr>
    <a:lvl3pPr marL="914400" algn="l" defTabSz="914400" rtl="0" eaLnBrk="1" latinLnBrk="1" hangingPunct="1">
      <a:defRPr sz="1200" kern="1200">
        <a:solidFill>
          <a:schemeClr val="tx1"/>
        </a:solidFill>
        <a:latin typeface="+mn-lt"/>
        <a:ea typeface="여기어때 잘난체" panose="020B0600000101010101"/>
        <a:cs typeface="+mn-cs"/>
      </a:defRPr>
    </a:lvl3pPr>
    <a:lvl4pPr marL="1371600" algn="l" defTabSz="914400" rtl="0" eaLnBrk="1" latinLnBrk="1" hangingPunct="1">
      <a:defRPr sz="1200" kern="1200">
        <a:solidFill>
          <a:schemeClr val="tx1"/>
        </a:solidFill>
        <a:latin typeface="+mn-lt"/>
        <a:ea typeface="여기어때 잘난체" panose="020B0600000101010101"/>
        <a:cs typeface="+mn-cs"/>
      </a:defRPr>
    </a:lvl4pPr>
    <a:lvl5pPr marL="1828800" algn="l" defTabSz="914400" rtl="0" eaLnBrk="1" latinLnBrk="1" hangingPunct="1">
      <a:defRPr sz="1200" kern="1200">
        <a:solidFill>
          <a:schemeClr val="tx1"/>
        </a:solidFill>
        <a:latin typeface="+mn-lt"/>
        <a:ea typeface="여기어때 잘난체" panose="020B0600000101010101"/>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안녕하세요</a:t>
            </a:r>
            <a:endParaRPr lang="en-US" altLang="ko-KR" dirty="0"/>
          </a:p>
          <a:p>
            <a:r>
              <a:rPr lang="en-US" altLang="ko-KR" dirty="0"/>
              <a:t>7</a:t>
            </a:r>
            <a:r>
              <a:rPr lang="ko-KR" altLang="en-US" dirty="0"/>
              <a:t>조</a:t>
            </a:r>
            <a:r>
              <a:rPr lang="ko-KR" altLang="en-US" baseline="0" dirty="0"/>
              <a:t> 발표를 맡게 된 이주이 교육생입니다</a:t>
            </a:r>
            <a:r>
              <a:rPr lang="en-US" altLang="ko-KR" baseline="0" dirty="0" smtClean="0"/>
              <a:t>. </a:t>
            </a:r>
            <a:r>
              <a:rPr lang="ko-KR" altLang="en-US" baseline="0" dirty="0" smtClean="0"/>
              <a:t>지금부터 </a:t>
            </a:r>
            <a:r>
              <a:rPr lang="en-US" altLang="ko-KR" baseline="0" dirty="0"/>
              <a:t>Let’s Meet </a:t>
            </a:r>
            <a:r>
              <a:rPr lang="ko-KR" altLang="en-US" baseline="0" dirty="0" err="1"/>
              <a:t>기획안</a:t>
            </a:r>
            <a:r>
              <a:rPr lang="ko-KR" altLang="en-US" baseline="0" dirty="0"/>
              <a:t> 발표를 시작하겠습니다</a:t>
            </a:r>
            <a:r>
              <a:rPr lang="en-US" altLang="ko-KR" baseline="0" dirty="0" smtClean="0"/>
              <a:t>.</a:t>
            </a:r>
          </a:p>
          <a:p>
            <a:endParaRPr lang="en-US" altLang="ko-KR" baseline="0" dirty="0" smtClean="0"/>
          </a:p>
          <a:p>
            <a:r>
              <a:rPr lang="en-US" altLang="ko-KR" baseline="0" dirty="0" smtClean="0"/>
              <a:t>(</a:t>
            </a:r>
            <a:r>
              <a:rPr lang="ko-KR" altLang="en-US" baseline="0" dirty="0" err="1" smtClean="0"/>
              <a:t>한줄</a:t>
            </a:r>
            <a:r>
              <a:rPr lang="ko-KR" altLang="en-US" baseline="0" dirty="0" smtClean="0"/>
              <a:t> 저거를 빨리 말해버리고 </a:t>
            </a:r>
            <a:r>
              <a:rPr lang="ko-KR" altLang="en-US" baseline="0" dirty="0" err="1" smtClean="0"/>
              <a:t>박수받는게</a:t>
            </a:r>
            <a:r>
              <a:rPr lang="ko-KR" altLang="en-US" baseline="0" dirty="0" smtClean="0"/>
              <a:t> </a:t>
            </a:r>
            <a:r>
              <a:rPr lang="ko-KR" altLang="en-US" baseline="0" dirty="0" err="1" smtClean="0"/>
              <a:t>좋아보임</a:t>
            </a:r>
            <a:r>
              <a:rPr lang="en-US" altLang="ko-KR" baseline="0" dirty="0" smtClean="0"/>
              <a:t>)</a:t>
            </a:r>
          </a:p>
          <a:p>
            <a:endParaRPr lang="en-US" altLang="ko-KR" baseline="0" dirty="0" smtClean="0"/>
          </a:p>
          <a:p>
            <a:endParaRPr lang="en-US" altLang="ko-KR" baseline="0" dirty="0" smtClean="0"/>
          </a:p>
          <a:p>
            <a:r>
              <a:rPr lang="en-US" altLang="ko-KR" baseline="0" dirty="0" smtClean="0"/>
              <a:t>(</a:t>
            </a:r>
            <a:r>
              <a:rPr lang="ko-KR" altLang="en-US" baseline="0" dirty="0" err="1" smtClean="0"/>
              <a:t>괄호부분은</a:t>
            </a:r>
            <a:r>
              <a:rPr lang="ko-KR" altLang="en-US" baseline="0" dirty="0" smtClean="0"/>
              <a:t> </a:t>
            </a:r>
            <a:r>
              <a:rPr lang="ko-KR" altLang="en-US" baseline="0" dirty="0" err="1" smtClean="0"/>
              <a:t>피피티</a:t>
            </a:r>
            <a:r>
              <a:rPr lang="ko-KR" altLang="en-US" baseline="0" dirty="0" smtClean="0"/>
              <a:t> 장면 </a:t>
            </a:r>
            <a:r>
              <a:rPr lang="ko-KR" altLang="en-US" baseline="0" dirty="0" err="1" smtClean="0"/>
              <a:t>이해도우라고</a:t>
            </a:r>
            <a:r>
              <a:rPr lang="ko-KR" altLang="en-US" baseline="0" dirty="0" smtClean="0"/>
              <a:t> </a:t>
            </a:r>
            <a:r>
              <a:rPr lang="ko-KR" altLang="en-US" baseline="0" dirty="0" err="1" smtClean="0"/>
              <a:t>쓴거임</a:t>
            </a:r>
            <a:r>
              <a:rPr lang="en-US" altLang="ko-KR" baseline="0" dirty="0" smtClean="0"/>
              <a:t>..</a:t>
            </a:r>
            <a:r>
              <a:rPr lang="ko-KR" altLang="en-US" baseline="0" dirty="0" err="1" smtClean="0"/>
              <a:t>나중에발표할땐</a:t>
            </a:r>
            <a:r>
              <a:rPr lang="ko-KR" altLang="en-US" baseline="0" dirty="0" smtClean="0"/>
              <a:t> 지워서 </a:t>
            </a:r>
            <a:r>
              <a:rPr lang="ko-KR" altLang="en-US" baseline="0" dirty="0" err="1" smtClean="0"/>
              <a:t>멘트만</a:t>
            </a:r>
            <a:r>
              <a:rPr lang="ko-KR" altLang="en-US" baseline="0" dirty="0" smtClean="0"/>
              <a:t> 읽으면 </a:t>
            </a:r>
            <a:r>
              <a:rPr lang="ko-KR" altLang="en-US" baseline="0" dirty="0" err="1" smtClean="0"/>
              <a:t>좋을듯</a:t>
            </a:r>
            <a:r>
              <a:rPr lang="en-US" altLang="ko-KR" baseline="0" dirty="0" smtClean="0"/>
              <a:t>..)</a:t>
            </a:r>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1</a:t>
            </a:fld>
            <a:endParaRPr lang="ko-KR" altLang="en-US" dirty="0"/>
          </a:p>
        </p:txBody>
      </p:sp>
    </p:spTree>
    <p:extLst>
      <p:ext uri="{BB962C8B-B14F-4D97-AF65-F5344CB8AC3E}">
        <p14:creationId xmlns:p14="http://schemas.microsoft.com/office/powerpoint/2010/main" val="2838169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다음</a:t>
            </a:r>
            <a:r>
              <a:rPr lang="ko-KR" altLang="en-US" baseline="0" dirty="0" smtClean="0"/>
              <a:t> 중간 지점입니다</a:t>
            </a:r>
            <a:r>
              <a:rPr lang="en-US" altLang="ko-KR" baseline="0" dirty="0" smtClean="0"/>
              <a:t>.</a:t>
            </a:r>
          </a:p>
          <a:p>
            <a:pPr marL="0" lvl="0" indent="0" algn="l" rtl="0">
              <a:spcBef>
                <a:spcPts val="0"/>
              </a:spcBef>
              <a:spcAft>
                <a:spcPts val="0"/>
              </a:spcAft>
              <a:buNone/>
            </a:pPr>
            <a:endParaRPr lang="en-US" altLang="ko-KR" dirty="0" smtClean="0"/>
          </a:p>
          <a:p>
            <a:pPr marL="0" lvl="0" indent="0" algn="l" rtl="0">
              <a:spcBef>
                <a:spcPts val="0"/>
              </a:spcBef>
              <a:spcAft>
                <a:spcPts val="0"/>
              </a:spcAft>
              <a:buNone/>
            </a:pPr>
            <a:r>
              <a:rPr lang="ko-KR" altLang="en-US" dirty="0" smtClean="0"/>
              <a:t>저희는 중간지점 알고리즘을 활용하여 멤버들의 출발 위치에서의 중간 지점을 찾게 도와주고 </a:t>
            </a:r>
            <a:endParaRPr lang="en-US" altLang="ko-KR" dirty="0" smtClean="0"/>
          </a:p>
          <a:p>
            <a:pPr marL="0" lvl="0" indent="0" algn="l" rtl="0">
              <a:spcBef>
                <a:spcPts val="0"/>
              </a:spcBef>
              <a:spcAft>
                <a:spcPts val="0"/>
              </a:spcAft>
              <a:buNone/>
            </a:pPr>
            <a:r>
              <a:rPr lang="ko-KR" altLang="en-US" dirty="0" smtClean="0"/>
              <a:t>그 중간 지점 근처의 </a:t>
            </a:r>
            <a:r>
              <a:rPr lang="ko-KR" altLang="en-US" dirty="0" err="1" smtClean="0"/>
              <a:t>핫플레이스들을</a:t>
            </a:r>
            <a:r>
              <a:rPr lang="ko-KR" altLang="en-US" dirty="0" smtClean="0"/>
              <a:t> 우선적으로 추천하는 서비스를 구현 할 예정입니다</a:t>
            </a:r>
            <a:r>
              <a:rPr lang="en-US" altLang="ko-KR" dirty="0" smtClean="0"/>
              <a:t>.</a:t>
            </a:r>
          </a:p>
          <a:p>
            <a:pPr marL="0" lvl="0" indent="0" algn="l" rtl="0">
              <a:spcBef>
                <a:spcPts val="0"/>
              </a:spcBef>
              <a:spcAft>
                <a:spcPts val="0"/>
              </a:spcAft>
              <a:buNone/>
            </a:pPr>
            <a:endParaRPr dirty="0"/>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4571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lgn="l">
              <a:lnSpc>
                <a:spcPct val="150000"/>
              </a:lnSpc>
            </a:pPr>
            <a:r>
              <a:rPr lang="ko-KR" altLang="en-US" sz="2400" dirty="0" smtClean="0">
                <a:solidFill>
                  <a:srgbClr val="3F3F3F"/>
                </a:solidFill>
                <a:latin typeface="맑은 고딕" panose="020B0503020000020004" pitchFamily="50" charset="-127"/>
                <a:ea typeface="맑은 고딕" panose="020B0503020000020004" pitchFamily="50" charset="-127"/>
                <a:cs typeface="Calibri"/>
                <a:sym typeface="Malgun Gothic"/>
              </a:rPr>
              <a:t>또한</a:t>
            </a:r>
            <a:r>
              <a:rPr lang="en-US" altLang="ko-KR" sz="2400" dirty="0" smtClean="0">
                <a:solidFill>
                  <a:srgbClr val="3F3F3F"/>
                </a:solidFill>
                <a:latin typeface="맑은 고딕" panose="020B0503020000020004" pitchFamily="50" charset="-127"/>
                <a:ea typeface="맑은 고딕" panose="020B0503020000020004" pitchFamily="50" charset="-127"/>
                <a:cs typeface="Calibri"/>
                <a:sym typeface="Malgun Gothic"/>
              </a:rPr>
              <a:t>, </a:t>
            </a:r>
            <a:r>
              <a:rPr lang="ko-KR" altLang="en-US" sz="2400" dirty="0" err="1" smtClean="0">
                <a:solidFill>
                  <a:srgbClr val="3F3F3F"/>
                </a:solidFill>
                <a:latin typeface="맑은 고딕" panose="020B0503020000020004" pitchFamily="50" charset="-127"/>
                <a:ea typeface="맑은 고딕" panose="020B0503020000020004" pitchFamily="50" charset="-127"/>
                <a:cs typeface="Calibri"/>
                <a:sym typeface="Malgun Gothic"/>
              </a:rPr>
              <a:t>중간지점의</a:t>
            </a:r>
            <a:r>
              <a:rPr lang="ko-KR" altLang="en-US" sz="2400" dirty="0" smtClean="0">
                <a:solidFill>
                  <a:srgbClr val="3F3F3F"/>
                </a:solidFill>
                <a:latin typeface="맑은 고딕" panose="020B0503020000020004" pitchFamily="50" charset="-127"/>
                <a:ea typeface="맑은 고딕" panose="020B0503020000020004" pitchFamily="50" charset="-127"/>
                <a:cs typeface="Calibri"/>
                <a:sym typeface="Malgun Gothic"/>
              </a:rPr>
              <a:t> </a:t>
            </a:r>
            <a:r>
              <a:rPr lang="ko-KR" altLang="en-US" sz="2400" dirty="0" err="1" smtClean="0">
                <a:solidFill>
                  <a:srgbClr val="3F3F3F"/>
                </a:solidFill>
                <a:latin typeface="맑은 고딕" panose="020B0503020000020004" pitchFamily="50" charset="-127"/>
                <a:ea typeface="맑은 고딕" panose="020B0503020000020004" pitchFamily="50" charset="-127"/>
                <a:cs typeface="Calibri"/>
                <a:sym typeface="Malgun Gothic"/>
              </a:rPr>
              <a:t>핫플레이스</a:t>
            </a:r>
            <a:r>
              <a:rPr lang="ko-KR" altLang="en-US" sz="2400" dirty="0" smtClean="0">
                <a:solidFill>
                  <a:srgbClr val="3F3F3F"/>
                </a:solidFill>
                <a:latin typeface="맑은 고딕" panose="020B0503020000020004" pitchFamily="50" charset="-127"/>
                <a:ea typeface="맑은 고딕" panose="020B0503020000020004" pitchFamily="50" charset="-127"/>
                <a:cs typeface="Calibri"/>
                <a:sym typeface="Malgun Gothic"/>
              </a:rPr>
              <a:t> 추천 외</a:t>
            </a:r>
            <a:endParaRPr lang="en-US" altLang="ko-KR" sz="2400" dirty="0" smtClean="0">
              <a:solidFill>
                <a:srgbClr val="3F3F3F"/>
              </a:solidFill>
              <a:latin typeface="맑은 고딕" panose="020B0503020000020004" pitchFamily="50" charset="-127"/>
              <a:ea typeface="맑은 고딕" panose="020B0503020000020004" pitchFamily="50" charset="-127"/>
              <a:cs typeface="Calibri"/>
              <a:sym typeface="Malgun Gothic"/>
            </a:endParaRPr>
          </a:p>
          <a:p>
            <a:pPr lvl="0" algn="l">
              <a:lnSpc>
                <a:spcPct val="150000"/>
              </a:lnSpc>
            </a:pPr>
            <a:r>
              <a:rPr lang="ko-KR" altLang="en-US" sz="2400" dirty="0" smtClean="0">
                <a:solidFill>
                  <a:srgbClr val="3F3F3F"/>
                </a:solidFill>
                <a:latin typeface="맑은 고딕" panose="020B0503020000020004" pitchFamily="50" charset="-127"/>
                <a:ea typeface="맑은 고딕" panose="020B0503020000020004" pitchFamily="50" charset="-127"/>
                <a:cs typeface="Calibri"/>
                <a:sym typeface="Malgun Gothic"/>
              </a:rPr>
              <a:t>각 멤버들의 지역 주변의 </a:t>
            </a:r>
            <a:r>
              <a:rPr lang="ko-KR" altLang="en-US" sz="2400" dirty="0" err="1" smtClean="0">
                <a:solidFill>
                  <a:srgbClr val="3F3F3F"/>
                </a:solidFill>
                <a:latin typeface="맑은 고딕" panose="020B0503020000020004" pitchFamily="50" charset="-127"/>
                <a:ea typeface="맑은 고딕" panose="020B0503020000020004" pitchFamily="50" charset="-127"/>
                <a:cs typeface="Calibri"/>
                <a:sym typeface="Malgun Gothic"/>
              </a:rPr>
              <a:t>핫플레이스</a:t>
            </a:r>
            <a:r>
              <a:rPr lang="ko-KR" altLang="en-US" sz="2400" dirty="0" smtClean="0">
                <a:solidFill>
                  <a:srgbClr val="3F3F3F"/>
                </a:solidFill>
                <a:latin typeface="맑은 고딕" panose="020B0503020000020004" pitchFamily="50" charset="-127"/>
                <a:ea typeface="맑은 고딕" panose="020B0503020000020004" pitchFamily="50" charset="-127"/>
                <a:cs typeface="Calibri"/>
                <a:sym typeface="Malgun Gothic"/>
              </a:rPr>
              <a:t> 추천한다거나</a:t>
            </a:r>
            <a:r>
              <a:rPr lang="en-US" altLang="ko-KR" sz="2400" dirty="0" smtClean="0">
                <a:solidFill>
                  <a:srgbClr val="3F3F3F"/>
                </a:solidFill>
                <a:latin typeface="맑은 고딕" panose="020B0503020000020004" pitchFamily="50" charset="-127"/>
                <a:ea typeface="맑은 고딕" panose="020B0503020000020004" pitchFamily="50" charset="-127"/>
                <a:cs typeface="Calibri"/>
                <a:sym typeface="Malgun Gothic"/>
              </a:rPr>
              <a:t>,</a:t>
            </a:r>
          </a:p>
          <a:p>
            <a:pPr lvl="0" algn="l">
              <a:lnSpc>
                <a:spcPct val="150000"/>
              </a:lnSpc>
            </a:pPr>
            <a:r>
              <a:rPr lang="ko-KR" altLang="en-US" sz="2400" dirty="0" err="1" smtClean="0">
                <a:solidFill>
                  <a:srgbClr val="3F3F3F"/>
                </a:solidFill>
                <a:latin typeface="맑은 고딕" panose="020B0503020000020004" pitchFamily="50" charset="-127"/>
                <a:ea typeface="맑은 고딕" panose="020B0503020000020004" pitchFamily="50" charset="-127"/>
                <a:cs typeface="Calibri"/>
                <a:sym typeface="Malgun Gothic"/>
              </a:rPr>
              <a:t>핫플레이스가</a:t>
            </a:r>
            <a:r>
              <a:rPr lang="ko-KR" altLang="en-US" sz="2400" dirty="0" smtClean="0">
                <a:solidFill>
                  <a:srgbClr val="3F3F3F"/>
                </a:solidFill>
                <a:latin typeface="맑은 고딕" panose="020B0503020000020004" pitchFamily="50" charset="-127"/>
                <a:ea typeface="맑은 고딕" panose="020B0503020000020004" pitchFamily="50" charset="-127"/>
                <a:cs typeface="Calibri"/>
                <a:sym typeface="Malgun Gothic"/>
              </a:rPr>
              <a:t> 너무 많아 선택이 힘들 때를 대비한 </a:t>
            </a:r>
            <a:r>
              <a:rPr lang="ko-KR" altLang="en-US" sz="2400" dirty="0" err="1" smtClean="0">
                <a:solidFill>
                  <a:srgbClr val="3F3F3F"/>
                </a:solidFill>
                <a:latin typeface="맑은 고딕" panose="020B0503020000020004" pitchFamily="50" charset="-127"/>
                <a:ea typeface="맑은 고딕" panose="020B0503020000020004" pitchFamily="50" charset="-127"/>
                <a:cs typeface="Calibri"/>
                <a:sym typeface="Malgun Gothic"/>
              </a:rPr>
              <a:t>룰렛서비스</a:t>
            </a:r>
            <a:r>
              <a:rPr lang="ko-KR" altLang="en-US" sz="2400" dirty="0" smtClean="0">
                <a:solidFill>
                  <a:srgbClr val="3F3F3F"/>
                </a:solidFill>
                <a:latin typeface="맑은 고딕" panose="020B0503020000020004" pitchFamily="50" charset="-127"/>
                <a:ea typeface="맑은 고딕" panose="020B0503020000020004" pitchFamily="50" charset="-127"/>
                <a:cs typeface="Calibri"/>
                <a:sym typeface="Malgun Gothic"/>
              </a:rPr>
              <a:t> 등</a:t>
            </a:r>
            <a:endParaRPr lang="en-US" altLang="ko-KR" sz="2400" dirty="0" smtClean="0">
              <a:solidFill>
                <a:srgbClr val="3F3F3F"/>
              </a:solidFill>
              <a:latin typeface="맑은 고딕" panose="020B0503020000020004" pitchFamily="50" charset="-127"/>
              <a:ea typeface="맑은 고딕" panose="020B0503020000020004" pitchFamily="50" charset="-127"/>
              <a:cs typeface="Calibri"/>
              <a:sym typeface="Malgun Gothic"/>
            </a:endParaRPr>
          </a:p>
          <a:p>
            <a:pPr lvl="0" algn="l">
              <a:lnSpc>
                <a:spcPct val="150000"/>
              </a:lnSpc>
            </a:pPr>
            <a:r>
              <a:rPr lang="ko-KR" altLang="en-US" sz="2400" dirty="0" smtClean="0">
                <a:solidFill>
                  <a:srgbClr val="3F3F3F"/>
                </a:solidFill>
                <a:latin typeface="맑은 고딕" panose="020B0503020000020004" pitchFamily="50" charset="-127"/>
                <a:ea typeface="맑은 고딕" panose="020B0503020000020004" pitchFamily="50" charset="-127"/>
                <a:cs typeface="Calibri"/>
                <a:sym typeface="Malgun Gothic"/>
              </a:rPr>
              <a:t>다양한 형태로써 약속 유형에 맞는 장소를 서비스할 예정입니다</a:t>
            </a:r>
            <a:r>
              <a:rPr lang="en-US" altLang="ko-KR" sz="2400" dirty="0" smtClean="0">
                <a:solidFill>
                  <a:srgbClr val="3F3F3F"/>
                </a:solidFill>
                <a:latin typeface="맑은 고딕" panose="020B0503020000020004" pitchFamily="50" charset="-127"/>
                <a:ea typeface="맑은 고딕" panose="020B0503020000020004" pitchFamily="50" charset="-127"/>
                <a:cs typeface="Calibri"/>
                <a:sym typeface="Malgun Gothic"/>
              </a:rPr>
              <a:t>.</a:t>
            </a:r>
            <a:endParaRPr lang="ko-KR" altLang="en-US" sz="2400" dirty="0" smtClean="0">
              <a:solidFill>
                <a:srgbClr val="3F3F3F"/>
              </a:solidFill>
              <a:latin typeface="맑은 고딕" panose="020B0503020000020004" pitchFamily="50" charset="-127"/>
              <a:ea typeface="맑은 고딕" panose="020B0503020000020004" pitchFamily="50" charset="-127"/>
              <a:cs typeface="Calibri"/>
              <a:sym typeface="Malgun Gothic"/>
            </a:endParaRPr>
          </a:p>
          <a:p>
            <a:pPr lvl="0" algn="l">
              <a:lnSpc>
                <a:spcPct val="150000"/>
              </a:lnSpc>
            </a:pPr>
            <a:r>
              <a:rPr lang="en-US" altLang="ko-KR" sz="2400" dirty="0" smtClean="0">
                <a:solidFill>
                  <a:srgbClr val="3F3F3F"/>
                </a:solidFill>
                <a:latin typeface="맑은 고딕" panose="020B0503020000020004" pitchFamily="50" charset="-127"/>
                <a:ea typeface="맑은 고딕" panose="020B0503020000020004" pitchFamily="50" charset="-127"/>
                <a:cs typeface="Calibri"/>
                <a:sym typeface="Malgun Gothic"/>
              </a:rPr>
              <a:t> </a:t>
            </a:r>
          </a:p>
          <a:p>
            <a:pPr lvl="0" algn="l">
              <a:lnSpc>
                <a:spcPct val="150000"/>
              </a:lnSpc>
            </a:pPr>
            <a:endParaRPr lang="en-US" altLang="ko-KR" sz="2400" dirty="0" smtClean="0">
              <a:solidFill>
                <a:srgbClr val="3F3F3F"/>
              </a:solidFill>
              <a:latin typeface="맑은 고딕" panose="020B0503020000020004" pitchFamily="50" charset="-127"/>
              <a:ea typeface="맑은 고딕" panose="020B0503020000020004" pitchFamily="50" charset="-127"/>
              <a:cs typeface="Calibri"/>
              <a:sym typeface="Malgun Gothic"/>
            </a:endParaRP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8873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baseline="0" dirty="0" smtClean="0"/>
              <a:t>장소 추천의 경우</a:t>
            </a:r>
            <a:r>
              <a:rPr lang="en-US" altLang="ko-KR" baseline="0" dirty="0" smtClean="0"/>
              <a:t>, </a:t>
            </a:r>
            <a:r>
              <a:rPr lang="ko-KR" altLang="en-US" baseline="0" dirty="0" err="1" smtClean="0"/>
              <a:t>카카오맵</a:t>
            </a:r>
            <a:r>
              <a:rPr lang="ko-KR" altLang="en-US" baseline="0" dirty="0" smtClean="0"/>
              <a:t> </a:t>
            </a:r>
            <a:r>
              <a:rPr lang="en-US" altLang="ko-KR" baseline="0" dirty="0" smtClean="0"/>
              <a:t>API </a:t>
            </a:r>
            <a:r>
              <a:rPr lang="ko-KR" altLang="en-US" baseline="0" dirty="0" smtClean="0"/>
              <a:t>등을 활용해 맛집을 바로 검색할 수도 있지만 </a:t>
            </a:r>
            <a:endParaRPr lang="en-US" altLang="ko-KR" baseline="0" dirty="0" smtClean="0"/>
          </a:p>
          <a:p>
            <a:pPr marL="0" lvl="0" indent="0" algn="l" rtl="0">
              <a:spcBef>
                <a:spcPts val="0"/>
              </a:spcBef>
              <a:spcAft>
                <a:spcPts val="0"/>
              </a:spcAft>
              <a:buNone/>
            </a:pPr>
            <a:r>
              <a:rPr lang="ko-KR" altLang="en-US" baseline="0" dirty="0" smtClean="0"/>
              <a:t>저희는 빅데이터와 </a:t>
            </a:r>
            <a:r>
              <a:rPr lang="en-US" altLang="ko-KR" baseline="0" dirty="0" smtClean="0"/>
              <a:t>AI</a:t>
            </a:r>
            <a:r>
              <a:rPr lang="ko-KR" altLang="en-US" baseline="0" dirty="0" smtClean="0"/>
              <a:t>를 작게나마 경험해보고자</a:t>
            </a:r>
            <a:endParaRPr lang="en-US" altLang="ko-KR" baseline="0" dirty="0" smtClean="0"/>
          </a:p>
          <a:p>
            <a:pPr marL="0" lvl="0" indent="0" algn="l" rtl="0">
              <a:spcBef>
                <a:spcPts val="0"/>
              </a:spcBef>
              <a:spcAft>
                <a:spcPts val="0"/>
              </a:spcAft>
              <a:buNone/>
            </a:pPr>
            <a:r>
              <a:rPr lang="ko-KR" altLang="en-US" baseline="0" dirty="0" smtClean="0"/>
              <a:t>공공데이터를 직접 </a:t>
            </a:r>
            <a:r>
              <a:rPr lang="ko-KR" altLang="en-US" baseline="0" dirty="0" err="1" smtClean="0"/>
              <a:t>파싱하고</a:t>
            </a:r>
            <a:r>
              <a:rPr lang="ko-KR" altLang="en-US" baseline="0" dirty="0" smtClean="0"/>
              <a:t> 가공하여 저희만의 </a:t>
            </a:r>
            <a:r>
              <a:rPr lang="ko-KR" altLang="en-US" baseline="0" dirty="0" err="1" smtClean="0"/>
              <a:t>핫플레이스</a:t>
            </a:r>
            <a:r>
              <a:rPr lang="ko-KR" altLang="en-US" baseline="0" dirty="0" smtClean="0"/>
              <a:t> 추천 서비스를 제공해볼 예정입니다</a:t>
            </a:r>
            <a:r>
              <a:rPr lang="en-US" altLang="ko-KR" baseline="0" dirty="0" smtClean="0"/>
              <a:t>.</a:t>
            </a: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660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약속 잡는 것과는 별도로 또</a:t>
            </a:r>
            <a:r>
              <a:rPr lang="ko-KR" altLang="en-US" baseline="0" dirty="0" smtClean="0"/>
              <a:t> </a:t>
            </a:r>
            <a:r>
              <a:rPr lang="ko-KR" altLang="en-US" dirty="0" smtClean="0"/>
              <a:t>다른 주요 기능</a:t>
            </a:r>
            <a:r>
              <a:rPr lang="ko-KR" altLang="en-US" baseline="0" dirty="0" smtClean="0"/>
              <a:t> 하나만을 언급하자면 </a:t>
            </a:r>
            <a:endParaRPr lang="en-US" altLang="ko-KR" dirty="0" smtClean="0"/>
          </a:p>
          <a:p>
            <a:pPr marL="0" lvl="0" indent="0" algn="l" rtl="0">
              <a:spcBef>
                <a:spcPts val="0"/>
              </a:spcBef>
              <a:spcAft>
                <a:spcPts val="0"/>
              </a:spcAft>
              <a:buNone/>
            </a:pPr>
            <a:r>
              <a:rPr lang="ko-KR" altLang="en-US" dirty="0" smtClean="0"/>
              <a:t>바로 추억 공유 서비스입니다</a:t>
            </a:r>
            <a:r>
              <a:rPr lang="en-US" altLang="ko-KR" dirty="0" smtClean="0"/>
              <a:t>.</a:t>
            </a:r>
          </a:p>
          <a:p>
            <a:pPr marL="0" lvl="0" indent="0" algn="l" rtl="0">
              <a:spcBef>
                <a:spcPts val="0"/>
              </a:spcBef>
              <a:spcAft>
                <a:spcPts val="0"/>
              </a:spcAft>
              <a:buNone/>
            </a:pPr>
            <a:r>
              <a:rPr lang="ko-KR" altLang="en-US" dirty="0" smtClean="0"/>
              <a:t>요즘은 모임이 잘 끝나면 </a:t>
            </a:r>
            <a:r>
              <a:rPr lang="en-US" altLang="ko-KR" dirty="0" smtClean="0"/>
              <a:t>‘</a:t>
            </a:r>
            <a:r>
              <a:rPr lang="ko-KR" altLang="en-US" dirty="0" err="1" smtClean="0"/>
              <a:t>이멤버</a:t>
            </a:r>
            <a:r>
              <a:rPr lang="ko-KR" altLang="en-US" baseline="0" dirty="0" smtClean="0"/>
              <a:t> </a:t>
            </a:r>
            <a:r>
              <a:rPr lang="ko-KR" altLang="en-US" dirty="0" err="1" smtClean="0"/>
              <a:t>리멤버</a:t>
            </a:r>
            <a:r>
              <a:rPr lang="en-US" altLang="ko-KR" dirty="0" smtClean="0"/>
              <a:t>’ </a:t>
            </a:r>
            <a:r>
              <a:rPr lang="ko-KR" altLang="en-US" dirty="0" smtClean="0"/>
              <a:t>라는 말이 돌곤 합니다</a:t>
            </a:r>
            <a:r>
              <a:rPr lang="en-US" altLang="ko-KR" dirty="0" smtClean="0"/>
              <a:t>.</a:t>
            </a:r>
          </a:p>
          <a:p>
            <a:pPr marL="0" lvl="0" indent="0" algn="l" rtl="0">
              <a:spcBef>
                <a:spcPts val="0"/>
              </a:spcBef>
              <a:spcAft>
                <a:spcPts val="0"/>
              </a:spcAft>
              <a:buNone/>
            </a:pPr>
            <a:r>
              <a:rPr lang="ko-KR" altLang="en-US" dirty="0" smtClean="0"/>
              <a:t>네이버 밴드와 같이 그때 만남을 그날의 추억들을 기억할 수 있도록</a:t>
            </a:r>
          </a:p>
          <a:p>
            <a:pPr marL="0" lvl="0" indent="0" algn="l" rtl="0">
              <a:spcBef>
                <a:spcPts val="0"/>
              </a:spcBef>
              <a:spcAft>
                <a:spcPts val="0"/>
              </a:spcAft>
              <a:buNone/>
            </a:pPr>
            <a:r>
              <a:rPr lang="ko-KR" altLang="en-US" dirty="0" smtClean="0"/>
              <a:t>약속 일정이 완료된 후에는 약속 방에 추억 공유 탭이 추가 되어</a:t>
            </a:r>
          </a:p>
          <a:p>
            <a:pPr marL="0" lvl="0" indent="0" algn="l" rtl="0">
              <a:spcBef>
                <a:spcPts val="0"/>
              </a:spcBef>
              <a:spcAft>
                <a:spcPts val="0"/>
              </a:spcAft>
              <a:buNone/>
            </a:pPr>
            <a:r>
              <a:rPr lang="ko-KR" altLang="en-US" dirty="0" smtClean="0"/>
              <a:t>사진을 추가하고 댓글을 달 수 있는 공간을 만들어 언제든지 그때의 추억들을 확인 할 수 있도록 하는 것입니다</a:t>
            </a:r>
            <a:r>
              <a:rPr lang="en-US" altLang="ko-KR" dirty="0" smtClean="0"/>
              <a:t>.</a:t>
            </a: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4529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다음은 서비스 수익 모델입니다</a:t>
            </a:r>
            <a:r>
              <a:rPr lang="en-US" altLang="ko-KR" dirty="0" smtClean="0"/>
              <a:t>.</a:t>
            </a:r>
            <a:endParaRPr lang="en-US" altLang="ko-KR" dirty="0"/>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14</a:t>
            </a:fld>
            <a:endParaRPr lang="ko-KR" altLang="en-US" dirty="0"/>
          </a:p>
        </p:txBody>
      </p:sp>
    </p:spTree>
    <p:extLst>
      <p:ext uri="{BB962C8B-B14F-4D97-AF65-F5344CB8AC3E}">
        <p14:creationId xmlns:p14="http://schemas.microsoft.com/office/powerpoint/2010/main" val="326113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ko-KR" altLang="en-US" dirty="0" smtClean="0"/>
              <a:t>수익모델 </a:t>
            </a:r>
            <a:r>
              <a:rPr lang="en-US" altLang="ko-KR" dirty="0" smtClean="0"/>
              <a:t>3p</a:t>
            </a:r>
            <a:r>
              <a:rPr lang="en-US" altLang="ko-KR" baseline="0" dirty="0" smtClean="0"/>
              <a:t> </a:t>
            </a:r>
            <a:r>
              <a:rPr lang="ko-KR" altLang="en-US" baseline="0" dirty="0" smtClean="0"/>
              <a:t>모델을 이용하여 분석을 해보았습니다</a:t>
            </a:r>
            <a:r>
              <a:rPr lang="en-US" altLang="ko-KR" baseline="0" dirty="0" smtClean="0"/>
              <a:t>.</a:t>
            </a:r>
            <a:endParaRPr lang="en-US" altLang="ko-KR" dirty="0" smtClean="0"/>
          </a:p>
          <a:p>
            <a:endParaRPr lang="en-US" altLang="ko-KR" dirty="0" smtClean="0"/>
          </a:p>
          <a:p>
            <a:r>
              <a:rPr lang="ko-KR" altLang="en-US" dirty="0" err="1" smtClean="0"/>
              <a:t>페이어</a:t>
            </a:r>
            <a:r>
              <a:rPr lang="ko-KR" altLang="en-US" dirty="0" smtClean="0"/>
              <a:t> </a:t>
            </a:r>
            <a:r>
              <a:rPr lang="en-US" altLang="ko-KR" dirty="0" smtClean="0"/>
              <a:t>– </a:t>
            </a:r>
            <a:r>
              <a:rPr lang="ko-KR" altLang="en-US" dirty="0" smtClean="0"/>
              <a:t>누가 </a:t>
            </a:r>
            <a:r>
              <a:rPr lang="en-US" altLang="ko-KR" dirty="0" smtClean="0"/>
              <a:t>, </a:t>
            </a:r>
            <a:r>
              <a:rPr lang="ko-KR" altLang="en-US" dirty="0" err="1" smtClean="0"/>
              <a:t>패키징</a:t>
            </a:r>
            <a:r>
              <a:rPr lang="ko-KR" altLang="en-US" dirty="0" smtClean="0"/>
              <a:t> 어떤 부분을 </a:t>
            </a:r>
            <a:r>
              <a:rPr lang="ko-KR" altLang="en-US" dirty="0" err="1" smtClean="0"/>
              <a:t>팔것인지ㅣ</a:t>
            </a:r>
            <a:r>
              <a:rPr lang="ko-KR" altLang="en-US" dirty="0" smtClean="0"/>
              <a:t> 그리고 </a:t>
            </a:r>
            <a:r>
              <a:rPr lang="ko-KR" altLang="en-US" dirty="0" err="1" smtClean="0"/>
              <a:t>프라이싱</a:t>
            </a:r>
            <a:r>
              <a:rPr lang="ko-KR" altLang="en-US" dirty="0" smtClean="0"/>
              <a:t> 얼마나</a:t>
            </a:r>
            <a:r>
              <a:rPr lang="en-US" altLang="ko-KR" dirty="0" smtClean="0"/>
              <a:t>, </a:t>
            </a:r>
            <a:r>
              <a:rPr lang="ko-KR" altLang="en-US" dirty="0" smtClean="0"/>
              <a:t>어떤 방법으로 받을 것인가에 대해</a:t>
            </a:r>
            <a:endParaRPr lang="en-US" altLang="ko-KR" dirty="0" smtClean="0"/>
          </a:p>
          <a:p>
            <a:r>
              <a:rPr lang="ko-KR" altLang="en-US" dirty="0" smtClean="0"/>
              <a:t>모델을 구상하였습니다</a:t>
            </a:r>
            <a:r>
              <a:rPr lang="en-US" altLang="ko-KR" dirty="0" smtClean="0"/>
              <a:t>.</a:t>
            </a:r>
          </a:p>
          <a:p>
            <a:r>
              <a:rPr lang="ko-KR" altLang="en-US" baseline="0" dirty="0" smtClean="0"/>
              <a:t>예약시스템의 경우</a:t>
            </a:r>
            <a:r>
              <a:rPr lang="en-US" altLang="ko-KR" baseline="0" dirty="0" smtClean="0"/>
              <a:t>, </a:t>
            </a:r>
            <a:r>
              <a:rPr lang="ko-KR" altLang="en-US" baseline="0" dirty="0" smtClean="0"/>
              <a:t>확장 가능성에 포함되는 부분이지만 만약 이 서비스가 확장 된다면 예약 시스템을 도입하게 되었을 때 </a:t>
            </a:r>
            <a:endParaRPr lang="en-US" altLang="ko-KR" baseline="0" dirty="0" smtClean="0"/>
          </a:p>
          <a:p>
            <a:r>
              <a:rPr lang="ko-KR" altLang="en-US" baseline="0" dirty="0" smtClean="0"/>
              <a:t>더욱 편리한 서비스와 가게와 연동 할 수 있는 예약시스템을 구축하여 업주로부터 수수료를 예약 건당 받을 수 있는 수익을 생각하게 </a:t>
            </a:r>
            <a:r>
              <a:rPr lang="ko-KR" altLang="en-US" baseline="0" dirty="0" err="1" smtClean="0"/>
              <a:t>되었구요</a:t>
            </a:r>
            <a:endParaRPr lang="en-US" altLang="ko-KR" baseline="0" dirty="0" smtClean="0"/>
          </a:p>
          <a:p>
            <a:endParaRPr lang="en-US" altLang="ko-KR" baseline="0" dirty="0" smtClean="0"/>
          </a:p>
          <a:p>
            <a:r>
              <a:rPr lang="ko-KR" altLang="en-US" baseline="0" dirty="0" smtClean="0"/>
              <a:t>또한</a:t>
            </a:r>
            <a:r>
              <a:rPr lang="en-US" altLang="ko-KR" baseline="0" dirty="0" smtClean="0"/>
              <a:t>, </a:t>
            </a:r>
            <a:r>
              <a:rPr lang="ko-KR" altLang="en-US" baseline="0" dirty="0" smtClean="0"/>
              <a:t>기본적인 수익모델로 광고주로 부터 광고를 배너에 노출 시킴으로써 조회수당으로 수익을 낼 수 있을 것입니다</a:t>
            </a:r>
            <a:r>
              <a:rPr lang="en-US" altLang="ko-KR" baseline="0" dirty="0" smtClean="0"/>
              <a:t>. </a:t>
            </a:r>
          </a:p>
          <a:p>
            <a:endParaRPr lang="en-US" altLang="ko-KR" baseline="0" dirty="0"/>
          </a:p>
          <a:p>
            <a:endParaRPr lang="en-US" baseline="0" dirty="0" smtClean="0"/>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3218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기술 스택입니다</a:t>
            </a:r>
            <a:r>
              <a:rPr lang="en-US" altLang="ko-KR" dirty="0" smtClean="0"/>
              <a:t>,</a:t>
            </a:r>
            <a:endParaRPr lang="en-US" altLang="ko-KR" dirty="0"/>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16</a:t>
            </a:fld>
            <a:endParaRPr lang="ko-KR" altLang="en-US" dirty="0"/>
          </a:p>
        </p:txBody>
      </p:sp>
    </p:spTree>
    <p:extLst>
      <p:ext uri="{BB962C8B-B14F-4D97-AF65-F5344CB8AC3E}">
        <p14:creationId xmlns:p14="http://schemas.microsoft.com/office/powerpoint/2010/main" val="48795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ko-KR" altLang="en-US" dirty="0" smtClean="0"/>
              <a:t>저희는 뷰와 스프링</a:t>
            </a:r>
            <a:r>
              <a:rPr lang="ko-KR" altLang="en-US" baseline="0" dirty="0" smtClean="0"/>
              <a:t> 그리고 </a:t>
            </a:r>
            <a:r>
              <a:rPr lang="en-US" altLang="ko-KR" baseline="0" dirty="0" smtClean="0"/>
              <a:t>MySQL</a:t>
            </a:r>
            <a:r>
              <a:rPr lang="ko-KR" altLang="en-US" dirty="0" smtClean="0"/>
              <a:t>을 사용해서 개발중이구요</a:t>
            </a:r>
            <a:endParaRPr lang="en-US" altLang="ko-KR" dirty="0" smtClean="0"/>
          </a:p>
          <a:p>
            <a:r>
              <a:rPr lang="ko-KR" altLang="en-US" dirty="0" smtClean="0"/>
              <a:t>추가적으</a:t>
            </a:r>
            <a:r>
              <a:rPr lang="ko-KR" altLang="en-US" baseline="0" dirty="0" smtClean="0"/>
              <a:t>로 지라</a:t>
            </a:r>
            <a:r>
              <a:rPr lang="en-US" altLang="ko-KR" baseline="0" dirty="0" smtClean="0"/>
              <a:t>, </a:t>
            </a:r>
            <a:r>
              <a:rPr lang="ko-KR" altLang="en-US" baseline="0" dirty="0" smtClean="0"/>
              <a:t>깃 그리고 </a:t>
            </a:r>
            <a:r>
              <a:rPr lang="ko-KR" altLang="en-US" baseline="0" dirty="0" err="1" smtClean="0"/>
              <a:t>노션을</a:t>
            </a:r>
            <a:r>
              <a:rPr lang="ko-KR" altLang="en-US" baseline="0" dirty="0" smtClean="0"/>
              <a:t> 이용하여 해당 프로젝트의 전 과정을 담아 진행하고 있습니다</a:t>
            </a:r>
            <a:r>
              <a:rPr lang="en-US" altLang="ko-KR" baseline="0" dirty="0" smtClean="0"/>
              <a:t>.</a:t>
            </a:r>
            <a:endParaRPr dirty="0"/>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63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smtClean="0">
                <a:solidFill>
                  <a:schemeClr val="dk1"/>
                </a:solidFill>
                <a:latin typeface="Calibri"/>
                <a:ea typeface="Calibri"/>
                <a:cs typeface="Calibri"/>
                <a:sym typeface="Calibri"/>
              </a:rPr>
              <a:t>마지막으로 팀 소개 입니다</a:t>
            </a:r>
            <a:r>
              <a:rPr lang="en-US" altLang="ko-KR" sz="1200" dirty="0" smtClean="0">
                <a:solidFill>
                  <a:schemeClr val="dk1"/>
                </a:solidFill>
                <a:latin typeface="Calibri"/>
                <a:ea typeface="Calibri"/>
                <a:cs typeface="Calibri"/>
                <a:sym typeface="Calibri"/>
              </a:rPr>
              <a:t>. </a:t>
            </a:r>
            <a:endParaRPr lang="en-US" altLang="ko-KR" dirty="0"/>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18</a:t>
            </a:fld>
            <a:endParaRPr lang="ko-KR" altLang="en-US" dirty="0"/>
          </a:p>
        </p:txBody>
      </p:sp>
    </p:spTree>
    <p:extLst>
      <p:ext uri="{BB962C8B-B14F-4D97-AF65-F5344CB8AC3E}">
        <p14:creationId xmlns:p14="http://schemas.microsoft.com/office/powerpoint/2010/main" val="1933483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ko-KR" altLang="en-US" sz="1200" dirty="0" smtClean="0">
                <a:solidFill>
                  <a:schemeClr val="dk1"/>
                </a:solidFill>
                <a:latin typeface="Calibri"/>
                <a:ea typeface="Calibri"/>
                <a:cs typeface="Calibri"/>
                <a:sym typeface="Calibri"/>
              </a:rPr>
              <a:t>저희 </a:t>
            </a:r>
            <a:r>
              <a:rPr lang="en-US" altLang="ko-KR" sz="1200" dirty="0" smtClean="0">
                <a:solidFill>
                  <a:schemeClr val="dk1"/>
                </a:solidFill>
                <a:latin typeface="Calibri"/>
                <a:ea typeface="Calibri"/>
                <a:cs typeface="Calibri"/>
                <a:sym typeface="Calibri"/>
              </a:rPr>
              <a:t>7</a:t>
            </a:r>
            <a:r>
              <a:rPr lang="ko-KR" altLang="en-US" sz="1200" dirty="0" smtClean="0">
                <a:solidFill>
                  <a:schemeClr val="dk1"/>
                </a:solidFill>
                <a:latin typeface="Calibri"/>
                <a:ea typeface="Calibri"/>
                <a:cs typeface="Calibri"/>
                <a:sym typeface="Calibri"/>
              </a:rPr>
              <a:t>조 기억하시나요</a:t>
            </a:r>
            <a:r>
              <a:rPr lang="en-US" altLang="ko-KR" sz="1200" dirty="0" smtClean="0">
                <a:solidFill>
                  <a:schemeClr val="dk1"/>
                </a:solidFill>
                <a:latin typeface="Calibri"/>
                <a:ea typeface="Calibri"/>
                <a:cs typeface="Calibri"/>
                <a:sym typeface="Calibri"/>
              </a:rPr>
              <a:t>?! </a:t>
            </a:r>
            <a:r>
              <a:rPr lang="ko-KR" altLang="en-US" sz="1200" dirty="0" smtClean="0">
                <a:solidFill>
                  <a:schemeClr val="dk1"/>
                </a:solidFill>
                <a:latin typeface="Calibri"/>
                <a:ea typeface="Calibri"/>
                <a:cs typeface="Calibri"/>
                <a:sym typeface="Calibri"/>
              </a:rPr>
              <a:t>특이한 </a:t>
            </a:r>
            <a:r>
              <a:rPr lang="en-US" altLang="ko-KR" sz="1200" dirty="0" err="1" smtClean="0">
                <a:solidFill>
                  <a:schemeClr val="dk1"/>
                </a:solidFill>
                <a:latin typeface="Calibri"/>
                <a:ea typeface="Calibri"/>
                <a:cs typeface="Calibri"/>
                <a:sym typeface="Calibri"/>
              </a:rPr>
              <a:t>ppt</a:t>
            </a:r>
            <a:r>
              <a:rPr lang="en-US" altLang="ko-KR" sz="1200" baseline="0" dirty="0" smtClean="0">
                <a:solidFill>
                  <a:schemeClr val="dk1"/>
                </a:solidFill>
                <a:latin typeface="Calibri"/>
                <a:ea typeface="Calibri"/>
                <a:cs typeface="Calibri"/>
                <a:sym typeface="Calibri"/>
              </a:rPr>
              <a:t> </a:t>
            </a:r>
            <a:r>
              <a:rPr lang="ko-KR" altLang="en-US" sz="1200" baseline="0" dirty="0" smtClean="0">
                <a:solidFill>
                  <a:schemeClr val="dk1"/>
                </a:solidFill>
                <a:latin typeface="Calibri"/>
                <a:ea typeface="Calibri"/>
                <a:cs typeface="Calibri"/>
                <a:sym typeface="Calibri"/>
              </a:rPr>
              <a:t>로 </a:t>
            </a:r>
            <a:r>
              <a:rPr lang="ko-KR" altLang="en-US" sz="1200" baseline="0" dirty="0" err="1" smtClean="0">
                <a:solidFill>
                  <a:schemeClr val="dk1"/>
                </a:solidFill>
                <a:latin typeface="Calibri"/>
                <a:ea typeface="Calibri"/>
                <a:cs typeface="Calibri"/>
                <a:sym typeface="Calibri"/>
              </a:rPr>
              <a:t>팀소개를</a:t>
            </a:r>
            <a:r>
              <a:rPr lang="ko-KR" altLang="en-US" sz="1200" baseline="0" dirty="0" smtClean="0">
                <a:solidFill>
                  <a:schemeClr val="dk1"/>
                </a:solidFill>
                <a:latin typeface="Calibri"/>
                <a:ea typeface="Calibri"/>
                <a:cs typeface="Calibri"/>
                <a:sym typeface="Calibri"/>
              </a:rPr>
              <a:t> 했던 조 입니다</a:t>
            </a:r>
            <a:r>
              <a:rPr lang="en-US" altLang="ko-KR" sz="1200" baseline="0" dirty="0" smtClean="0">
                <a:solidFill>
                  <a:schemeClr val="dk1"/>
                </a:solidFill>
                <a:latin typeface="Calibri"/>
                <a:ea typeface="Calibri"/>
                <a:cs typeface="Calibri"/>
                <a:sym typeface="Calibri"/>
              </a:rPr>
              <a:t>.</a:t>
            </a:r>
            <a:endParaRPr lang="en-US" altLang="ko-KR" sz="1200" dirty="0" smtClean="0">
              <a:solidFill>
                <a:schemeClr val="dk1"/>
              </a:solidFill>
              <a:latin typeface="Calibri"/>
              <a:ea typeface="Calibri"/>
              <a:cs typeface="Calibri"/>
              <a:sym typeface="Calibri"/>
            </a:endParaRPr>
          </a:p>
          <a:p>
            <a:pPr marL="0" marR="0" lvl="0" indent="0" algn="l" rtl="0">
              <a:spcBef>
                <a:spcPts val="0"/>
              </a:spcBef>
              <a:spcAft>
                <a:spcPts val="0"/>
              </a:spcAft>
              <a:buNone/>
            </a:pPr>
            <a:endParaRPr lang="en-US" altLang="ko-K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altLang="ko-KR" sz="1200" dirty="0" smtClean="0">
              <a:solidFill>
                <a:schemeClr val="dk1"/>
              </a:solidFill>
              <a:latin typeface="Calibri"/>
              <a:ea typeface="Calibri"/>
              <a:cs typeface="Calibri"/>
              <a:sym typeface="Calibri"/>
            </a:endParaRP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773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t>
            </a:r>
            <a:r>
              <a:rPr lang="ko-KR" altLang="en-US" dirty="0" smtClean="0"/>
              <a:t>바로 클릭</a:t>
            </a:r>
            <a:r>
              <a:rPr lang="en-US" altLang="ko-KR" dirty="0" smtClean="0"/>
              <a:t>)</a:t>
            </a:r>
            <a:r>
              <a:rPr lang="ko-KR" altLang="en-US" dirty="0" err="1" smtClean="0"/>
              <a:t>기획안</a:t>
            </a:r>
            <a:r>
              <a:rPr lang="ko-KR" altLang="en-US" dirty="0" smtClean="0"/>
              <a:t> 발표는 다음의 목차 순서대로 진행되겠습니다</a:t>
            </a:r>
            <a:r>
              <a:rPr lang="en-US" altLang="ko-KR" dirty="0" smtClean="0"/>
              <a:t>.</a:t>
            </a:r>
          </a:p>
          <a:p>
            <a:r>
              <a:rPr lang="en-US" altLang="ko-KR" dirty="0" smtClean="0"/>
              <a:t>(</a:t>
            </a:r>
            <a:r>
              <a:rPr lang="ko-KR" altLang="en-US" dirty="0" smtClean="0"/>
              <a:t>바로 클릭</a:t>
            </a:r>
            <a:r>
              <a:rPr lang="en-US" altLang="ko-KR" dirty="0" smtClean="0"/>
              <a:t>1</a:t>
            </a:r>
            <a:r>
              <a:rPr lang="ko-KR" altLang="en-US" dirty="0" err="1" smtClean="0"/>
              <a:t>번만하면</a:t>
            </a:r>
            <a:r>
              <a:rPr lang="ko-KR" altLang="en-US" dirty="0" smtClean="0"/>
              <a:t> </a:t>
            </a:r>
            <a:r>
              <a:rPr lang="ko-KR" altLang="en-US" dirty="0" err="1" smtClean="0"/>
              <a:t>말속도에</a:t>
            </a:r>
            <a:r>
              <a:rPr lang="ko-KR" altLang="en-US" dirty="0" smtClean="0"/>
              <a:t> </a:t>
            </a:r>
            <a:r>
              <a:rPr lang="ko-KR" altLang="en-US" dirty="0" err="1" smtClean="0"/>
              <a:t>최대한맞춰서</a:t>
            </a:r>
            <a:r>
              <a:rPr lang="ko-KR" altLang="en-US" dirty="0" smtClean="0"/>
              <a:t> </a:t>
            </a:r>
            <a:r>
              <a:rPr lang="ko-KR" altLang="en-US" dirty="0" err="1" smtClean="0"/>
              <a:t>잘넘어갈꺼야</a:t>
            </a:r>
            <a:r>
              <a:rPr lang="en-US" altLang="ko-KR" dirty="0" smtClean="0"/>
              <a:t>..) </a:t>
            </a:r>
            <a:r>
              <a:rPr lang="ko-KR" altLang="en-US" dirty="0" err="1" smtClean="0"/>
              <a:t>기획배경및</a:t>
            </a:r>
            <a:r>
              <a:rPr lang="ko-KR" altLang="en-US" dirty="0" smtClean="0"/>
              <a:t> 소개를 시작으로</a:t>
            </a:r>
            <a:endParaRPr lang="en-US" altLang="ko-KR" dirty="0" smtClean="0"/>
          </a:p>
          <a:p>
            <a:r>
              <a:rPr lang="ko-KR" altLang="en-US" dirty="0" smtClean="0"/>
              <a:t>서비스 흐름과 주요기능</a:t>
            </a:r>
            <a:r>
              <a:rPr lang="en-US" altLang="ko-KR" dirty="0" smtClean="0"/>
              <a:t>, </a:t>
            </a:r>
            <a:r>
              <a:rPr lang="ko-KR" altLang="en-US" dirty="0" smtClean="0"/>
              <a:t>수익모델</a:t>
            </a:r>
            <a:r>
              <a:rPr lang="en-US" altLang="ko-KR" dirty="0" smtClean="0"/>
              <a:t>, </a:t>
            </a:r>
            <a:r>
              <a:rPr lang="ko-KR" altLang="en-US" dirty="0" err="1" smtClean="0"/>
              <a:t>기술스택</a:t>
            </a:r>
            <a:endParaRPr lang="en-US" altLang="ko-KR" baseline="0" dirty="0" smtClean="0"/>
          </a:p>
          <a:p>
            <a:r>
              <a:rPr lang="ko-KR" altLang="en-US" baseline="0" dirty="0" smtClean="0"/>
              <a:t>그리고 다음 특화 프로젝트를 위한 상세한 팀 소개까지 한 뒤</a:t>
            </a:r>
            <a:r>
              <a:rPr lang="en-US" altLang="ko-KR" baseline="0" dirty="0" smtClean="0"/>
              <a:t> </a:t>
            </a:r>
            <a:r>
              <a:rPr lang="ko-KR" altLang="en-US" baseline="0" dirty="0" smtClean="0"/>
              <a:t>발표를 마치도록 하겠습니다</a:t>
            </a:r>
            <a:r>
              <a:rPr lang="en-US" altLang="ko-KR" baseline="0" dirty="0" smtClean="0"/>
              <a:t>.</a:t>
            </a:r>
            <a:r>
              <a:rPr lang="ko-KR" altLang="en-US" baseline="0" dirty="0" smtClean="0"/>
              <a:t> </a:t>
            </a:r>
            <a:endParaRPr lang="en-US" altLang="ko-KR" baseline="0" dirty="0" smtClean="0"/>
          </a:p>
          <a:p>
            <a:r>
              <a:rPr lang="en-US" altLang="ko-KR" baseline="0" dirty="0" smtClean="0"/>
              <a:t>(1</a:t>
            </a:r>
            <a:r>
              <a:rPr lang="ko-KR" altLang="en-US" baseline="0" dirty="0" smtClean="0"/>
              <a:t>초만 더 보여주고 넘어가면 </a:t>
            </a:r>
            <a:r>
              <a:rPr lang="ko-KR" altLang="en-US" baseline="0" dirty="0" err="1" smtClean="0"/>
              <a:t>각인되기좋음</a:t>
            </a:r>
            <a:r>
              <a:rPr lang="en-US" altLang="ko-KR" baseline="0" dirty="0" smtClean="0"/>
              <a:t>)</a:t>
            </a:r>
          </a:p>
          <a:p>
            <a:endParaRPr lang="en-US" altLang="ko-KR" baseline="0" dirty="0" smtClean="0"/>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2</a:t>
            </a:fld>
            <a:endParaRPr lang="ko-KR" altLang="en-US" dirty="0"/>
          </a:p>
        </p:txBody>
      </p:sp>
    </p:spTree>
    <p:extLst>
      <p:ext uri="{BB962C8B-B14F-4D97-AF65-F5344CB8AC3E}">
        <p14:creationId xmlns:p14="http://schemas.microsoft.com/office/powerpoint/2010/main" val="1717908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피피티에서부터 열정이 느껴지시죠</a:t>
            </a:r>
            <a:r>
              <a:rPr lang="en-US" altLang="ko-KR" dirty="0" smtClean="0"/>
              <a:t>? </a:t>
            </a:r>
          </a:p>
          <a:p>
            <a:pPr marL="0" lvl="0" indent="0" algn="l" rtl="0">
              <a:spcBef>
                <a:spcPts val="0"/>
              </a:spcBef>
              <a:spcAft>
                <a:spcPts val="0"/>
              </a:spcAft>
              <a:buNone/>
            </a:pPr>
            <a:r>
              <a:rPr lang="ko-KR" altLang="en-US" dirty="0" smtClean="0"/>
              <a:t>그럼 해당 인물들에 대해 소개 해드리도록 하겠습니다</a:t>
            </a:r>
            <a:r>
              <a:rPr lang="en-US" altLang="ko-KR" dirty="0" smtClean="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7</a:t>
            </a:r>
            <a:r>
              <a:rPr lang="ko-KR" altLang="en-US" dirty="0" smtClean="0"/>
              <a:t>조 팀장 소개부터 시작하도록 하겠습니다</a:t>
            </a:r>
            <a:r>
              <a:rPr lang="en-US" altLang="ko-KR" dirty="0" smtClean="0"/>
              <a:t>.</a:t>
            </a: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3357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김지현 교육생입니다</a:t>
            </a:r>
            <a:r>
              <a:rPr lang="en-US" altLang="ko-KR" dirty="0" smtClean="0"/>
              <a:t>.</a:t>
            </a:r>
            <a:r>
              <a:rPr lang="en-US" altLang="ko-KR" baseline="0" dirty="0" smtClean="0"/>
              <a:t> </a:t>
            </a:r>
          </a:p>
          <a:p>
            <a:r>
              <a:rPr lang="ko-KR" altLang="en-US" dirty="0" smtClean="0"/>
              <a:t>자기소개를 먼저 살펴보면</a:t>
            </a:r>
            <a:r>
              <a:rPr lang="en-US" altLang="ko-KR" dirty="0" smtClean="0"/>
              <a:t>, ESFJ </a:t>
            </a:r>
            <a:r>
              <a:rPr lang="ko-KR" altLang="en-US" dirty="0" smtClean="0"/>
              <a:t>유형은 확실히 맞는 것 </a:t>
            </a:r>
            <a:r>
              <a:rPr lang="ko-KR" altLang="en-US" dirty="0" err="1" smtClean="0"/>
              <a:t>같구요</a:t>
            </a:r>
            <a:r>
              <a:rPr lang="en-US" altLang="ko-KR" dirty="0" smtClean="0"/>
              <a:t>.</a:t>
            </a:r>
            <a:r>
              <a:rPr lang="en-US" altLang="ko-KR" baseline="0" dirty="0" smtClean="0"/>
              <a:t> </a:t>
            </a:r>
          </a:p>
          <a:p>
            <a:r>
              <a:rPr lang="ko-KR" altLang="en-US" dirty="0" smtClean="0"/>
              <a:t>매일 다이어트 한다고 하는데</a:t>
            </a:r>
            <a:r>
              <a:rPr lang="en-US" altLang="ko-KR" dirty="0" smtClean="0"/>
              <a:t>, </a:t>
            </a:r>
            <a:r>
              <a:rPr lang="ko-KR" altLang="en-US" dirty="0" smtClean="0"/>
              <a:t>좋아하는 목록을 보면 왜 못하는지를 알 수 있습니다</a:t>
            </a:r>
            <a:r>
              <a:rPr lang="en-US" altLang="ko-KR" dirty="0" smtClean="0"/>
              <a:t>.</a:t>
            </a:r>
          </a:p>
          <a:p>
            <a:r>
              <a:rPr lang="ko-KR" altLang="en-US" dirty="0" smtClean="0"/>
              <a:t>프로젝트의 경우</a:t>
            </a:r>
            <a:r>
              <a:rPr lang="en-US" altLang="ko-KR" dirty="0" smtClean="0"/>
              <a:t>,</a:t>
            </a:r>
          </a:p>
          <a:p>
            <a:r>
              <a:rPr lang="ko-KR" altLang="en-US" dirty="0" smtClean="0"/>
              <a:t>앱</a:t>
            </a:r>
            <a:r>
              <a:rPr lang="en-US" altLang="ko-KR" dirty="0" smtClean="0"/>
              <a:t>,</a:t>
            </a:r>
            <a:r>
              <a:rPr lang="ko-KR" altLang="en-US" dirty="0" smtClean="0"/>
              <a:t> </a:t>
            </a:r>
            <a:r>
              <a:rPr lang="en-US" altLang="ko-KR" dirty="0" err="1" smtClean="0"/>
              <a:t>IoT</a:t>
            </a:r>
            <a:r>
              <a:rPr lang="en-US" altLang="ko-KR" baseline="0" dirty="0" smtClean="0"/>
              <a:t> </a:t>
            </a:r>
            <a:r>
              <a:rPr lang="ko-KR" altLang="en-US" baseline="0" dirty="0" smtClean="0"/>
              <a:t>등의 다양한 프로젝트 경험이 있으나</a:t>
            </a:r>
            <a:r>
              <a:rPr lang="en-US" altLang="ko-KR" dirty="0" smtClean="0"/>
              <a:t>, </a:t>
            </a:r>
            <a:r>
              <a:rPr lang="ko-KR" altLang="en-US" dirty="0" smtClean="0"/>
              <a:t>본인은 항상 같은 멤버로 팀을 이루어 여러 프로젝트들을 </a:t>
            </a:r>
            <a:r>
              <a:rPr lang="ko-KR" altLang="en-US" dirty="0" err="1" smtClean="0"/>
              <a:t>수행하다보니</a:t>
            </a:r>
            <a:r>
              <a:rPr lang="ko-KR" altLang="en-US" dirty="0" smtClean="0"/>
              <a:t> 보통 역할이 </a:t>
            </a:r>
            <a:r>
              <a:rPr lang="ko-KR" altLang="en-US" dirty="0" err="1" smtClean="0"/>
              <a:t>정해져있었고</a:t>
            </a:r>
            <a:endParaRPr lang="en-US" altLang="ko-KR" dirty="0" smtClean="0"/>
          </a:p>
          <a:p>
            <a:r>
              <a:rPr lang="ko-KR" altLang="en-US" dirty="0" smtClean="0"/>
              <a:t>그 중 본인은 앱 개발 쪽을 주로 맡아서 개발 했다고 합니다</a:t>
            </a:r>
            <a:r>
              <a:rPr lang="en-US" altLang="ko-KR" dirty="0" smtClean="0"/>
              <a:t>. </a:t>
            </a:r>
            <a:r>
              <a:rPr lang="ko-KR" altLang="en-US" dirty="0" smtClean="0"/>
              <a:t>그래서 추후</a:t>
            </a:r>
            <a:r>
              <a:rPr lang="en-US" altLang="ko-KR" dirty="0" smtClean="0"/>
              <a:t>, </a:t>
            </a:r>
            <a:r>
              <a:rPr lang="ko-KR" altLang="en-US" dirty="0" smtClean="0"/>
              <a:t>특화 때에는 </a:t>
            </a:r>
            <a:r>
              <a:rPr lang="en-US" altLang="ko-KR" dirty="0" err="1" smtClean="0"/>
              <a:t>IoT</a:t>
            </a:r>
            <a:r>
              <a:rPr lang="ko-KR" altLang="en-US" dirty="0" smtClean="0"/>
              <a:t>나 빅데이터 쪽을 제대로 해보고 싶다고 합니다</a:t>
            </a:r>
            <a:r>
              <a:rPr lang="en-US" altLang="ko-KR" dirty="0" smtClean="0"/>
              <a:t>.</a:t>
            </a:r>
          </a:p>
          <a:p>
            <a:r>
              <a:rPr lang="ko-KR" altLang="en-US" dirty="0" smtClean="0"/>
              <a:t>경력은 너무</a:t>
            </a:r>
            <a:r>
              <a:rPr lang="ko-KR" altLang="en-US" baseline="0" dirty="0" smtClean="0"/>
              <a:t> 화려하여 설명은 생략하고</a:t>
            </a:r>
            <a:r>
              <a:rPr lang="en-US" altLang="ko-KR" baseline="0" dirty="0" smtClean="0"/>
              <a:t>,</a:t>
            </a:r>
          </a:p>
          <a:p>
            <a:r>
              <a:rPr lang="ko-KR" altLang="en-US" dirty="0" smtClean="0"/>
              <a:t>저의 코멘트를 따로 달아 보자면</a:t>
            </a:r>
            <a:r>
              <a:rPr lang="en-US" altLang="ko-KR" dirty="0" smtClean="0"/>
              <a:t>,</a:t>
            </a:r>
            <a:r>
              <a:rPr lang="ko-KR" altLang="en-US" dirty="0" smtClean="0"/>
              <a:t> 저희 팀장님 열심히 프로젝트 해보자고 작업장소까지 제공해주고 항상 배려해주시는 멋진 분입니다</a:t>
            </a:r>
            <a:r>
              <a:rPr lang="en-US" altLang="ko-KR" dirty="0" smtClean="0"/>
              <a:t>!</a:t>
            </a:r>
          </a:p>
          <a:p>
            <a:endParaRPr lang="en-US" altLang="ko-KR" dirty="0" smtClean="0"/>
          </a:p>
          <a:p>
            <a:r>
              <a:rPr lang="ko-KR" altLang="en-US" dirty="0" err="1" smtClean="0"/>
              <a:t>ㄳㄳㅅㅅㄳㄳ아싸아엉에야두둠칫현재시간새벽세시그치만</a:t>
            </a:r>
            <a:r>
              <a:rPr lang="ko-KR" altLang="en-US" dirty="0" smtClean="0"/>
              <a:t> </a:t>
            </a:r>
            <a:r>
              <a:rPr lang="ko-KR" altLang="en-US" dirty="0" err="1" smtClean="0"/>
              <a:t>이거읽고</a:t>
            </a:r>
            <a:r>
              <a:rPr lang="ko-KR" altLang="en-US" dirty="0" smtClean="0"/>
              <a:t> </a:t>
            </a:r>
            <a:r>
              <a:rPr lang="ko-KR" altLang="en-US" dirty="0" err="1" smtClean="0"/>
              <a:t>잠깸개꿀</a:t>
            </a:r>
            <a:r>
              <a:rPr lang="en-US" altLang="ko-KR" dirty="0" smtClean="0"/>
              <a:t>~~</a:t>
            </a:r>
          </a:p>
          <a:p>
            <a:r>
              <a:rPr lang="ko-KR" altLang="en-US" dirty="0" err="1" smtClean="0"/>
              <a:t>응인적성은</a:t>
            </a:r>
            <a:r>
              <a:rPr lang="ko-KR" altLang="en-US" dirty="0" smtClean="0"/>
              <a:t> </a:t>
            </a:r>
            <a:r>
              <a:rPr lang="ko-KR" altLang="en-US" dirty="0" err="1" smtClean="0"/>
              <a:t>낼아침에할거야</a:t>
            </a:r>
            <a:r>
              <a:rPr lang="ko-KR" altLang="en-US" dirty="0" smtClean="0"/>
              <a:t> </a:t>
            </a:r>
            <a:r>
              <a:rPr lang="ko-KR" altLang="en-US" dirty="0" err="1" smtClean="0"/>
              <a:t>아몰랑아ㅗㅁㄹ랑람ㄴㅇ럼ㄴ얆냥럼ㄴ야래ㅓㅁㄴ아ㅣ럼나ㅣㅇ럼ㄴ이럼ㄴㄷ랴ㅓ</a:t>
            </a:r>
            <a:endParaRPr lang="en-US" altLang="ko-KR" dirty="0" smtClean="0"/>
          </a:p>
          <a:p>
            <a:endParaRPr lang="en-US" altLang="ko-KR" dirty="0" smtClean="0"/>
          </a:p>
          <a:p>
            <a:r>
              <a:rPr lang="ko-KR" altLang="en-US" dirty="0" smtClean="0"/>
              <a:t>아</a:t>
            </a:r>
            <a:r>
              <a:rPr lang="en-US" altLang="ko-KR" dirty="0" smtClean="0"/>
              <a:t>..</a:t>
            </a:r>
            <a:r>
              <a:rPr lang="ko-KR" altLang="en-US" dirty="0" err="1" smtClean="0"/>
              <a:t>ㄳ</a:t>
            </a:r>
            <a:r>
              <a:rPr lang="en-US" altLang="ko-KR" dirty="0" smtClean="0"/>
              <a:t>…</a:t>
            </a:r>
            <a:r>
              <a:rPr lang="ko-KR" altLang="en-US" dirty="0" smtClean="0"/>
              <a:t>솔직히 감동</a:t>
            </a:r>
            <a:r>
              <a:rPr lang="en-US" altLang="ko-KR" dirty="0" smtClean="0"/>
              <a:t>.. </a:t>
            </a:r>
            <a:r>
              <a:rPr lang="ko-KR" altLang="en-US" dirty="0" smtClean="0"/>
              <a:t>그리고 </a:t>
            </a:r>
            <a:r>
              <a:rPr lang="ko-KR" altLang="en-US" dirty="0" err="1" smtClean="0"/>
              <a:t>내부분이다보니</a:t>
            </a:r>
            <a:r>
              <a:rPr lang="ko-KR" altLang="en-US" dirty="0" smtClean="0"/>
              <a:t> </a:t>
            </a:r>
            <a:r>
              <a:rPr lang="ko-KR" altLang="en-US" dirty="0" err="1" smtClean="0"/>
              <a:t>욕심냇네</a:t>
            </a:r>
            <a:r>
              <a:rPr lang="en-US" altLang="ko-KR" dirty="0" smtClean="0"/>
              <a:t>.</a:t>
            </a:r>
            <a:r>
              <a:rPr lang="ko-KR" altLang="en-US" dirty="0" err="1" smtClean="0"/>
              <a:t>ㅎㅎ</a:t>
            </a:r>
            <a:r>
              <a:rPr lang="en-US" altLang="ko-KR" dirty="0" smtClean="0"/>
              <a:t>..</a:t>
            </a:r>
            <a:r>
              <a:rPr lang="ko-KR" altLang="en-US" dirty="0" err="1" smtClean="0"/>
              <a:t>ㅈㅅ</a:t>
            </a:r>
            <a:r>
              <a:rPr lang="en-US" altLang="ko-KR" dirty="0" smtClean="0"/>
              <a:t>..</a:t>
            </a:r>
            <a:r>
              <a:rPr lang="ko-KR" altLang="en-US" dirty="0" err="1" smtClean="0"/>
              <a:t>ㅋㅋ</a:t>
            </a:r>
            <a:r>
              <a:rPr lang="en-US" altLang="ko-KR" dirty="0" smtClean="0"/>
              <a:t>..</a:t>
            </a:r>
          </a:p>
          <a:p>
            <a:endParaRPr lang="en-US" altLang="ko-KR" dirty="0" smtClean="0"/>
          </a:p>
          <a:p>
            <a:r>
              <a:rPr lang="ko-KR" altLang="en-US" dirty="0" smtClean="0"/>
              <a:t>뭐</a:t>
            </a:r>
            <a:r>
              <a:rPr lang="en-US" altLang="ko-KR" dirty="0" smtClean="0"/>
              <a:t>.</a:t>
            </a:r>
            <a:endParaRPr lang="ko-KR" altLang="en-US" dirty="0"/>
          </a:p>
        </p:txBody>
      </p:sp>
      <p:sp>
        <p:nvSpPr>
          <p:cNvPr id="4" name="슬라이드 번호 개체 틀 3"/>
          <p:cNvSpPr>
            <a:spLocks noGrp="1"/>
          </p:cNvSpPr>
          <p:nvPr>
            <p:ph type="sldNum" sz="quarter" idx="5"/>
          </p:nvPr>
        </p:nvSpPr>
        <p:spPr/>
        <p:txBody>
          <a:bodyPr/>
          <a:lstStyle/>
          <a:p>
            <a:fld id="{772D35EF-F524-4F0A-AD8D-EDC293D23C3A}" type="slidenum">
              <a:rPr lang="ko-KR" altLang="en-US" smtClean="0"/>
              <a:pPr/>
              <a:t>21</a:t>
            </a:fld>
            <a:endParaRPr lang="ko-KR" altLang="en-US" dirty="0"/>
          </a:p>
        </p:txBody>
      </p:sp>
    </p:spTree>
    <p:extLst>
      <p:ext uri="{BB962C8B-B14F-4D97-AF65-F5344CB8AC3E}">
        <p14:creationId xmlns:p14="http://schemas.microsoft.com/office/powerpoint/2010/main" val="1892063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다음은 김동빈 교육생입니다</a:t>
            </a:r>
            <a:r>
              <a:rPr lang="en-US" altLang="ko-KR" dirty="0" smtClean="0"/>
              <a:t>.</a:t>
            </a:r>
          </a:p>
          <a:p>
            <a:endParaRPr lang="en-US" altLang="ko-KR" dirty="0" smtClean="0"/>
          </a:p>
          <a:p>
            <a:r>
              <a:rPr lang="ko-KR" altLang="en-US" dirty="0" smtClean="0"/>
              <a:t>김해 김씨 </a:t>
            </a:r>
            <a:r>
              <a:rPr lang="en-US" altLang="ko-KR" dirty="0" smtClean="0"/>
              <a:t>64</a:t>
            </a:r>
            <a:r>
              <a:rPr lang="ko-KR" altLang="en-US" dirty="0" smtClean="0"/>
              <a:t>대손으로 창원에 사시는</a:t>
            </a:r>
            <a:r>
              <a:rPr lang="ko-KR" altLang="en-US" baseline="0" dirty="0" smtClean="0"/>
              <a:t> 분이에요</a:t>
            </a:r>
            <a:r>
              <a:rPr lang="en-US" altLang="ko-KR" baseline="0" dirty="0" smtClean="0"/>
              <a:t>!</a:t>
            </a:r>
            <a:r>
              <a:rPr lang="ko-KR" altLang="en-US" baseline="0" dirty="0" smtClean="0"/>
              <a:t> </a:t>
            </a:r>
            <a:r>
              <a:rPr lang="ko-KR" altLang="en-US" baseline="0" dirty="0" err="1" smtClean="0"/>
              <a:t>티엠아이네요</a:t>
            </a:r>
            <a:r>
              <a:rPr lang="en-US" altLang="ko-KR" baseline="0" dirty="0" smtClean="0"/>
              <a:t>…</a:t>
            </a:r>
          </a:p>
          <a:p>
            <a:r>
              <a:rPr lang="ko-KR" altLang="en-US" baseline="0" dirty="0" smtClean="0"/>
              <a:t>컴퓨터 학부를 복수전공으로 </a:t>
            </a:r>
            <a:r>
              <a:rPr lang="ko-KR" altLang="en-US" baseline="0" dirty="0" err="1" smtClean="0"/>
              <a:t>하셨구</a:t>
            </a:r>
            <a:r>
              <a:rPr lang="en-US" altLang="ko-KR" baseline="0" dirty="0" smtClean="0"/>
              <a:t>, </a:t>
            </a:r>
            <a:r>
              <a:rPr lang="ko-KR" altLang="en-US" baseline="0" dirty="0" smtClean="0"/>
              <a:t>애플리케이션과 데이터 관련 프로젝트 등 정말 많은 프로젝트를 하셨어요</a:t>
            </a:r>
            <a:r>
              <a:rPr lang="en-US" altLang="ko-KR" baseline="0" dirty="0" smtClean="0"/>
              <a:t>.</a:t>
            </a:r>
          </a:p>
          <a:p>
            <a:r>
              <a:rPr lang="ko-KR" altLang="en-US" baseline="0" dirty="0" smtClean="0"/>
              <a:t>저렇게 교수님께 발표하는 것처럼 실제로도 </a:t>
            </a:r>
            <a:r>
              <a:rPr lang="ko-KR" altLang="en-US" baseline="0" dirty="0" err="1" smtClean="0"/>
              <a:t>열정가이입니다</a:t>
            </a:r>
            <a:r>
              <a:rPr lang="en-US" altLang="ko-KR" baseline="0" dirty="0" smtClean="0"/>
              <a:t>.</a:t>
            </a:r>
          </a:p>
          <a:p>
            <a:r>
              <a:rPr lang="ko-KR" altLang="en-US" baseline="0" dirty="0" smtClean="0"/>
              <a:t>그리고 솔직함이 매력 포인트입니다</a:t>
            </a:r>
            <a:r>
              <a:rPr lang="en-US" altLang="ko-KR" baseline="0" dirty="0" smtClean="0"/>
              <a:t>. </a:t>
            </a:r>
            <a:r>
              <a:rPr lang="ko-KR" altLang="en-US" baseline="0" dirty="0" smtClean="0"/>
              <a:t>거짓말을 못해요</a:t>
            </a:r>
            <a:r>
              <a:rPr lang="en-US" altLang="ko-KR" baseline="0" dirty="0" smtClean="0"/>
              <a:t> </a:t>
            </a:r>
            <a:r>
              <a:rPr lang="ko-KR" altLang="en-US" baseline="0" dirty="0" smtClean="0"/>
              <a:t>같이 있다 보면 </a:t>
            </a:r>
            <a:endParaRPr lang="en-US" altLang="ko-KR" baseline="0" dirty="0" smtClean="0"/>
          </a:p>
          <a:p>
            <a:r>
              <a:rPr lang="ko-KR" altLang="en-US" baseline="0" dirty="0" smtClean="0"/>
              <a:t>정말 투명한 사람이구나 하고 느낄 수 있습니다</a:t>
            </a:r>
            <a:r>
              <a:rPr lang="en-US" altLang="ko-KR" baseline="0" dirty="0" smtClean="0"/>
              <a:t>.</a:t>
            </a:r>
          </a:p>
          <a:p>
            <a:r>
              <a:rPr lang="ko-KR" altLang="en-US" baseline="0" dirty="0" smtClean="0"/>
              <a:t>특화 프로젝트 때에는 빅데이터</a:t>
            </a:r>
            <a:r>
              <a:rPr lang="en-US" altLang="ko-KR" baseline="0" dirty="0" smtClean="0"/>
              <a:t>, </a:t>
            </a:r>
            <a:r>
              <a:rPr lang="en-US" altLang="ko-KR" baseline="0" dirty="0" err="1" smtClean="0"/>
              <a:t>ai</a:t>
            </a:r>
            <a:r>
              <a:rPr lang="en-US" altLang="ko-KR" baseline="0" dirty="0" smtClean="0"/>
              <a:t>, </a:t>
            </a:r>
            <a:r>
              <a:rPr lang="en-US" altLang="ko-KR" baseline="0" dirty="0" err="1" smtClean="0"/>
              <a:t>iot</a:t>
            </a:r>
            <a:r>
              <a:rPr lang="en-US" altLang="ko-KR" baseline="0" dirty="0" smtClean="0"/>
              <a:t> </a:t>
            </a:r>
            <a:r>
              <a:rPr lang="ko-KR" altLang="en-US" baseline="0" dirty="0" smtClean="0"/>
              <a:t>에 관심이 있다고 하십니다</a:t>
            </a:r>
            <a:r>
              <a:rPr lang="en-US" altLang="ko-KR" baseline="0" dirty="0" smtClean="0"/>
              <a:t>.</a:t>
            </a:r>
          </a:p>
          <a:p>
            <a:r>
              <a:rPr lang="ko-KR" altLang="en-US" baseline="0" dirty="0" smtClean="0"/>
              <a:t>앞으로 금주도 하면서 작업한다고 하니 더욱 더 기대되는 교육생이라 생각됩니다</a:t>
            </a:r>
            <a:r>
              <a:rPr lang="en-US" altLang="ko-KR" baseline="0" dirty="0" smtClean="0"/>
              <a:t>.</a:t>
            </a:r>
          </a:p>
          <a:p>
            <a:endParaRPr lang="en-US" altLang="ko-KR" baseline="0" dirty="0" smtClean="0"/>
          </a:p>
          <a:p>
            <a:endParaRPr lang="en-US" altLang="ko-KR" baseline="0" dirty="0" smtClean="0"/>
          </a:p>
        </p:txBody>
      </p:sp>
      <p:sp>
        <p:nvSpPr>
          <p:cNvPr id="4" name="슬라이드 번호 개체 틀 3"/>
          <p:cNvSpPr>
            <a:spLocks noGrp="1"/>
          </p:cNvSpPr>
          <p:nvPr>
            <p:ph type="sldNum" sz="quarter" idx="5"/>
          </p:nvPr>
        </p:nvSpPr>
        <p:spPr/>
        <p:txBody>
          <a:bodyPr/>
          <a:lstStyle/>
          <a:p>
            <a:fld id="{772D35EF-F524-4F0A-AD8D-EDC293D23C3A}" type="slidenum">
              <a:rPr lang="ko-KR" altLang="en-US" smtClean="0"/>
              <a:pPr/>
              <a:t>22</a:t>
            </a:fld>
            <a:endParaRPr lang="ko-KR" altLang="en-US" dirty="0"/>
          </a:p>
        </p:txBody>
      </p:sp>
    </p:spTree>
    <p:extLst>
      <p:ext uri="{BB962C8B-B14F-4D97-AF65-F5344CB8AC3E}">
        <p14:creationId xmlns:p14="http://schemas.microsoft.com/office/powerpoint/2010/main" val="3597188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다음은 이성헌 교육생입니다</a:t>
            </a:r>
            <a:r>
              <a:rPr lang="en-US" altLang="ko-KR" dirty="0" smtClean="0"/>
              <a:t>.</a:t>
            </a:r>
          </a:p>
          <a:p>
            <a:r>
              <a:rPr lang="en-US" altLang="ko-KR" dirty="0" smtClean="0"/>
              <a:t>28</a:t>
            </a:r>
            <a:r>
              <a:rPr lang="ko-KR" altLang="en-US" dirty="0" smtClean="0"/>
              <a:t>살 화학공학도로써 직장 경력 보유자 입니다</a:t>
            </a:r>
            <a:r>
              <a:rPr lang="en-US" altLang="ko-KR" dirty="0" smtClean="0"/>
              <a:t>!</a:t>
            </a:r>
          </a:p>
          <a:p>
            <a:r>
              <a:rPr lang="ko-KR" altLang="en-US" dirty="0" smtClean="0"/>
              <a:t>롤을 엄청 잘하는 사람이라고 본인이 </a:t>
            </a:r>
            <a:r>
              <a:rPr lang="ko-KR" altLang="en-US" dirty="0" err="1" smtClean="0"/>
              <a:t>그러구요</a:t>
            </a:r>
            <a:r>
              <a:rPr lang="en-US" altLang="ko-KR" dirty="0" smtClean="0"/>
              <a:t>. </a:t>
            </a:r>
          </a:p>
          <a:p>
            <a:r>
              <a:rPr lang="ko-KR" altLang="en-US" dirty="0" smtClean="0"/>
              <a:t>노는걸 제일 좋아하고</a:t>
            </a:r>
            <a:r>
              <a:rPr lang="en-US" altLang="ko-KR" dirty="0" smtClean="0"/>
              <a:t>,</a:t>
            </a:r>
            <a:r>
              <a:rPr lang="ko-KR" altLang="en-US" dirty="0" smtClean="0"/>
              <a:t> </a:t>
            </a:r>
            <a:r>
              <a:rPr lang="ko-KR" altLang="en-US" dirty="0" err="1" smtClean="0"/>
              <a:t>공부하는거</a:t>
            </a:r>
            <a:r>
              <a:rPr lang="ko-KR" altLang="en-US" dirty="0" smtClean="0"/>
              <a:t> 싫어하지만 다 잘하는 거 같아요</a:t>
            </a:r>
            <a:r>
              <a:rPr lang="en-US" altLang="ko-KR" dirty="0" smtClean="0"/>
              <a:t>.</a:t>
            </a:r>
            <a:r>
              <a:rPr lang="ko-KR" altLang="en-US" dirty="0" smtClean="0"/>
              <a:t> 뽀로로는 </a:t>
            </a:r>
            <a:r>
              <a:rPr lang="ko-KR" altLang="en-US" dirty="0" err="1" smtClean="0"/>
              <a:t>아닌듯하네요</a:t>
            </a:r>
            <a:r>
              <a:rPr lang="en-US" altLang="ko-KR" dirty="0" smtClean="0"/>
              <a:t>.</a:t>
            </a:r>
          </a:p>
          <a:p>
            <a:r>
              <a:rPr lang="en-US" altLang="ko-KR" dirty="0" smtClean="0"/>
              <a:t>JAVA </a:t>
            </a:r>
            <a:r>
              <a:rPr lang="ko-KR" altLang="en-US" dirty="0" smtClean="0"/>
              <a:t>웹 프로그래밍 국비 지원 교육을 </a:t>
            </a:r>
            <a:r>
              <a:rPr lang="ko-KR" altLang="en-US" dirty="0" err="1" smtClean="0"/>
              <a:t>이수하셔서</a:t>
            </a:r>
            <a:r>
              <a:rPr lang="ko-KR" altLang="en-US" dirty="0" smtClean="0"/>
              <a:t> </a:t>
            </a:r>
            <a:r>
              <a:rPr lang="en-US" altLang="ko-KR" dirty="0" smtClean="0"/>
              <a:t>JAVA</a:t>
            </a:r>
            <a:r>
              <a:rPr lang="ko-KR" altLang="en-US" dirty="0" smtClean="0"/>
              <a:t>를</a:t>
            </a:r>
            <a:r>
              <a:rPr lang="ko-KR" altLang="en-US" baseline="0" dirty="0" smtClean="0"/>
              <a:t> 조금 아신다고 합니다</a:t>
            </a:r>
            <a:r>
              <a:rPr lang="en-US" altLang="ko-KR" baseline="0" dirty="0" smtClean="0"/>
              <a:t>!</a:t>
            </a:r>
          </a:p>
          <a:p>
            <a:r>
              <a:rPr lang="ko-KR" altLang="en-US" baseline="0" dirty="0" smtClean="0"/>
              <a:t>다음 특화 프로젝트 때는 빅데이터 분야로 하고 싶다고 하시네요</a:t>
            </a:r>
            <a:endParaRPr lang="en-US" altLang="ko-KR" baseline="0" dirty="0" smtClean="0"/>
          </a:p>
          <a:p>
            <a:r>
              <a:rPr lang="ko-KR" altLang="en-US" baseline="0" dirty="0" smtClean="0"/>
              <a:t>요리 잘하는 이성헌 교육생은 정도 많고 배려심도 깊어서 물어 보는 거 다 잘 알려 주는 척척박사 입니다</a:t>
            </a:r>
            <a:r>
              <a:rPr lang="en-US" altLang="ko-KR" baseline="0" dirty="0" smtClean="0"/>
              <a:t>! </a:t>
            </a:r>
            <a:r>
              <a:rPr lang="ko-KR" altLang="en-US" baseline="0" dirty="0" err="1" smtClean="0"/>
              <a:t>짝짝짝</a:t>
            </a:r>
            <a:r>
              <a:rPr lang="ko-KR" altLang="en-US" baseline="0" dirty="0" smtClean="0"/>
              <a:t> </a:t>
            </a:r>
            <a:endParaRPr lang="en-US" altLang="ko-KR" baseline="0" dirty="0" smtClean="0"/>
          </a:p>
          <a:p>
            <a:endParaRPr lang="en-US" altLang="ko-KR" baseline="0" dirty="0" smtClean="0"/>
          </a:p>
          <a:p>
            <a:endParaRPr lang="en-US" altLang="ko-KR" baseline="0" dirty="0" smtClean="0"/>
          </a:p>
          <a:p>
            <a:endParaRPr lang="en-US" altLang="ko-KR" dirty="0" smtClean="0"/>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23</a:t>
            </a:fld>
            <a:endParaRPr lang="ko-KR" altLang="en-US" dirty="0"/>
          </a:p>
        </p:txBody>
      </p:sp>
    </p:spTree>
    <p:extLst>
      <p:ext uri="{BB962C8B-B14F-4D97-AF65-F5344CB8AC3E}">
        <p14:creationId xmlns:p14="http://schemas.microsoft.com/office/powerpoint/2010/main" val="1151423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다음은 이주이 교육생입니다</a:t>
            </a:r>
            <a:r>
              <a:rPr lang="en-US" altLang="ko-KR" dirty="0" smtClean="0"/>
              <a:t>.</a:t>
            </a:r>
          </a:p>
          <a:p>
            <a:r>
              <a:rPr lang="ko-KR" altLang="en-US" dirty="0" smtClean="0"/>
              <a:t>이름은 거꾸로 해도 이주이</a:t>
            </a:r>
            <a:r>
              <a:rPr lang="en-US" altLang="ko-KR" dirty="0" smtClean="0"/>
              <a:t>. </a:t>
            </a:r>
            <a:r>
              <a:rPr lang="ko-KR" altLang="en-US" dirty="0" smtClean="0"/>
              <a:t>이주이</a:t>
            </a:r>
            <a:r>
              <a:rPr lang="en-US" altLang="ko-KR" dirty="0" smtClean="0"/>
              <a:t>~</a:t>
            </a:r>
            <a:r>
              <a:rPr lang="ko-KR" altLang="en-US" dirty="0" smtClean="0"/>
              <a:t>이주이</a:t>
            </a:r>
            <a:r>
              <a:rPr lang="en-US" altLang="ko-KR" dirty="0" smtClean="0"/>
              <a:t>. </a:t>
            </a:r>
            <a:r>
              <a:rPr lang="ko-KR" altLang="en-US" dirty="0" smtClean="0"/>
              <a:t>죄송합니다</a:t>
            </a:r>
            <a:r>
              <a:rPr lang="en-US" altLang="ko-KR" dirty="0" smtClean="0"/>
              <a:t>.</a:t>
            </a:r>
          </a:p>
          <a:p>
            <a:r>
              <a:rPr lang="ko-KR" altLang="en-US" dirty="0" smtClean="0"/>
              <a:t>올해 </a:t>
            </a:r>
            <a:r>
              <a:rPr lang="en-US" altLang="ko-KR" dirty="0" smtClean="0"/>
              <a:t>26</a:t>
            </a:r>
            <a:r>
              <a:rPr lang="ko-KR" altLang="en-US" dirty="0" err="1" smtClean="0"/>
              <a:t>살이구</a:t>
            </a:r>
            <a:r>
              <a:rPr lang="ko-KR" altLang="en-US" dirty="0" smtClean="0"/>
              <a:t> 산업경영공학을 전공하였습니다</a:t>
            </a:r>
            <a:r>
              <a:rPr lang="en-US" altLang="ko-KR" dirty="0" smtClean="0"/>
              <a:t>.</a:t>
            </a:r>
          </a:p>
          <a:p>
            <a:r>
              <a:rPr lang="ko-KR" altLang="en-US" dirty="0" smtClean="0"/>
              <a:t>사람을 좋아하고 활발한 성격을 가지다 보니 다양한 대외활동들도 해보았는데요</a:t>
            </a:r>
            <a:r>
              <a:rPr lang="en-US" altLang="ko-KR" dirty="0" smtClean="0"/>
              <a:t>.</a:t>
            </a:r>
          </a:p>
          <a:p>
            <a:r>
              <a:rPr lang="ko-KR" altLang="en-US" baseline="0" dirty="0" smtClean="0"/>
              <a:t>이를 바탕으로</a:t>
            </a:r>
            <a:r>
              <a:rPr lang="ko-KR" altLang="en-US" dirty="0" smtClean="0"/>
              <a:t> 팀 단위의 단체 생활에 있어 남들에게 뒤지지않을 만큼 노하우가 많습니다</a:t>
            </a:r>
            <a:r>
              <a:rPr lang="en-US" altLang="ko-KR" dirty="0" smtClean="0"/>
              <a:t>.</a:t>
            </a:r>
            <a:endParaRPr lang="en-US" altLang="ko-KR" baseline="0" dirty="0" smtClean="0"/>
          </a:p>
          <a:p>
            <a:r>
              <a:rPr lang="ko-KR" altLang="en-US" baseline="0" dirty="0" err="1" smtClean="0"/>
              <a:t>싸피를</a:t>
            </a:r>
            <a:r>
              <a:rPr lang="ko-KR" altLang="en-US" baseline="0" dirty="0" smtClean="0"/>
              <a:t> 통해 개발 관련해서 관심을 가지게 되었고</a:t>
            </a:r>
            <a:r>
              <a:rPr lang="en-US" altLang="ko-KR" baseline="0" dirty="0" smtClean="0"/>
              <a:t>,</a:t>
            </a:r>
            <a:r>
              <a:rPr lang="ko-KR" altLang="en-US" baseline="0" dirty="0" smtClean="0"/>
              <a:t> 특히 프론트 개발 쪽으로 재미를 붙이고 있는데</a:t>
            </a:r>
            <a:endParaRPr lang="en-US" altLang="ko-KR" baseline="0" dirty="0" smtClean="0"/>
          </a:p>
          <a:p>
            <a:r>
              <a:rPr lang="ko-KR" altLang="en-US" baseline="0" dirty="0" smtClean="0"/>
              <a:t>이번 공통 프로젝트의 결과로써 능력을 입증해보고 싶습니다</a:t>
            </a:r>
            <a:r>
              <a:rPr lang="en-US" altLang="ko-KR" baseline="0" dirty="0" smtClean="0"/>
              <a:t>.</a:t>
            </a:r>
          </a:p>
          <a:p>
            <a:r>
              <a:rPr lang="ko-KR" altLang="en-US" baseline="0" dirty="0" smtClean="0"/>
              <a:t>특화 프로젝트 때에는 빅데이터</a:t>
            </a:r>
            <a:r>
              <a:rPr lang="en-US" altLang="ko-KR" baseline="0" dirty="0" smtClean="0"/>
              <a:t>, </a:t>
            </a:r>
            <a:r>
              <a:rPr lang="en-US" altLang="ko-KR" baseline="0" dirty="0" err="1" smtClean="0"/>
              <a:t>ai</a:t>
            </a:r>
            <a:r>
              <a:rPr lang="en-US" altLang="ko-KR" baseline="0" dirty="0" smtClean="0"/>
              <a:t> </a:t>
            </a:r>
            <a:r>
              <a:rPr lang="ko-KR" altLang="en-US" baseline="0" dirty="0" smtClean="0"/>
              <a:t>분야의 프로젝트를 하고싶습니다</a:t>
            </a:r>
            <a:r>
              <a:rPr lang="en-US" altLang="ko-KR" baseline="0" dirty="0" smtClean="0"/>
              <a:t>.</a:t>
            </a:r>
            <a:endParaRPr lang="en-US" altLang="ko-KR" dirty="0" smtClean="0"/>
          </a:p>
          <a:p>
            <a:endParaRPr lang="en-US" altLang="ko-KR" dirty="0" smtClean="0"/>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24</a:t>
            </a:fld>
            <a:endParaRPr lang="ko-KR" altLang="en-US" dirty="0"/>
          </a:p>
        </p:txBody>
      </p:sp>
    </p:spTree>
    <p:extLst>
      <p:ext uri="{BB962C8B-B14F-4D97-AF65-F5344CB8AC3E}">
        <p14:creationId xmlns:p14="http://schemas.microsoft.com/office/powerpoint/2010/main" val="3123872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다음은 </a:t>
            </a:r>
            <a:r>
              <a:rPr lang="ko-KR" altLang="en-US" dirty="0" err="1" smtClean="0"/>
              <a:t>임호빈</a:t>
            </a:r>
            <a:r>
              <a:rPr lang="ko-KR" altLang="en-US" dirty="0" smtClean="0"/>
              <a:t> 교육생입니다</a:t>
            </a:r>
            <a:r>
              <a:rPr lang="en-US" altLang="ko-KR" dirty="0" smtClean="0"/>
              <a:t>.</a:t>
            </a:r>
          </a:p>
          <a:p>
            <a:r>
              <a:rPr lang="ko-KR" altLang="en-US" dirty="0" smtClean="0"/>
              <a:t>올해 </a:t>
            </a:r>
            <a:r>
              <a:rPr lang="en-US" altLang="ko-KR" dirty="0" smtClean="0"/>
              <a:t>29</a:t>
            </a:r>
            <a:r>
              <a:rPr lang="ko-KR" altLang="en-US" dirty="0" smtClean="0"/>
              <a:t>살로</a:t>
            </a:r>
            <a:r>
              <a:rPr lang="en-US" altLang="ko-KR" dirty="0" smtClean="0"/>
              <a:t>,</a:t>
            </a:r>
            <a:r>
              <a:rPr lang="ko-KR" altLang="en-US" baseline="0" dirty="0" smtClean="0"/>
              <a:t> 전자공학을 전공하셨습니다</a:t>
            </a:r>
            <a:r>
              <a:rPr lang="en-US" altLang="ko-KR" baseline="0" dirty="0" smtClean="0"/>
              <a:t>.</a:t>
            </a:r>
          </a:p>
          <a:p>
            <a:r>
              <a:rPr lang="ko-KR" altLang="en-US" baseline="0" dirty="0" err="1" smtClean="0"/>
              <a:t>성격면을</a:t>
            </a:r>
            <a:r>
              <a:rPr lang="ko-KR" altLang="en-US" baseline="0" dirty="0" smtClean="0"/>
              <a:t> 먼저 </a:t>
            </a:r>
            <a:r>
              <a:rPr lang="ko-KR" altLang="en-US" baseline="0" dirty="0" err="1" smtClean="0"/>
              <a:t>말씀드리자면</a:t>
            </a:r>
            <a:r>
              <a:rPr lang="ko-KR" altLang="en-US" baseline="0" dirty="0" smtClean="0"/>
              <a:t> </a:t>
            </a:r>
            <a:endParaRPr lang="en-US" altLang="ko-KR" baseline="0" dirty="0" smtClean="0"/>
          </a:p>
          <a:p>
            <a:r>
              <a:rPr lang="ko-KR" altLang="en-US" baseline="0" dirty="0" smtClean="0"/>
              <a:t>저와 같이 </a:t>
            </a:r>
            <a:r>
              <a:rPr lang="ko-KR" altLang="en-US" baseline="0" dirty="0" err="1" smtClean="0"/>
              <a:t>작업한지는</a:t>
            </a:r>
            <a:r>
              <a:rPr lang="ko-KR" altLang="en-US" baseline="0" dirty="0" smtClean="0"/>
              <a:t> 얼마 안되었지만</a:t>
            </a:r>
            <a:r>
              <a:rPr lang="en-US" altLang="ko-KR" baseline="0" dirty="0" smtClean="0"/>
              <a:t>, </a:t>
            </a:r>
            <a:r>
              <a:rPr lang="ko-KR" altLang="en-US" baseline="0" dirty="0" smtClean="0"/>
              <a:t>게으르지않고 항상 해야하는 일은 책임감 있게 하는 사람이란 것을 단번에 알 수 있습니다</a:t>
            </a:r>
            <a:r>
              <a:rPr lang="en-US" altLang="ko-KR" baseline="0" dirty="0" smtClean="0"/>
              <a:t>. </a:t>
            </a:r>
          </a:p>
          <a:p>
            <a:r>
              <a:rPr lang="ko-KR" altLang="en-US" baseline="0" dirty="0" smtClean="0"/>
              <a:t>남들 앞에서 스포트라이트를 받는 것을 조금 어색해 하시지만</a:t>
            </a:r>
            <a:r>
              <a:rPr lang="en-US" altLang="ko-KR" baseline="0" dirty="0" smtClean="0"/>
              <a:t>, </a:t>
            </a:r>
            <a:r>
              <a:rPr lang="ko-KR" altLang="en-US" baseline="0" dirty="0" smtClean="0"/>
              <a:t>팀원들의 다이어트를 실패하게 할만큼 간식 등을 잘 챙겨주시고</a:t>
            </a:r>
            <a:r>
              <a:rPr lang="en-US" altLang="ko-KR" baseline="0" dirty="0" smtClean="0"/>
              <a:t> </a:t>
            </a:r>
            <a:r>
              <a:rPr lang="ko-KR" altLang="en-US" baseline="0" dirty="0" smtClean="0"/>
              <a:t>배려를 많이 해주시는 분입니다</a:t>
            </a:r>
            <a:r>
              <a:rPr lang="en-US" altLang="ko-KR" baseline="0" dirty="0" smtClean="0"/>
              <a:t>.</a:t>
            </a:r>
          </a:p>
          <a:p>
            <a:endParaRPr lang="en-US" altLang="ko-KR" baseline="0" dirty="0" smtClean="0"/>
          </a:p>
          <a:p>
            <a:r>
              <a:rPr lang="ko-KR" altLang="en-US" baseline="0" dirty="0" smtClean="0"/>
              <a:t>보시다시피</a:t>
            </a:r>
            <a:r>
              <a:rPr lang="en-US" altLang="ko-KR" baseline="0" dirty="0" smtClean="0"/>
              <a:t>, </a:t>
            </a:r>
            <a:r>
              <a:rPr lang="ko-KR" altLang="en-US" baseline="0" dirty="0" smtClean="0"/>
              <a:t>다양한 프로젝트 이력을 갖고 계시는데</a:t>
            </a:r>
            <a:r>
              <a:rPr lang="en-US" altLang="ko-KR" baseline="0" dirty="0" smtClean="0"/>
              <a:t>, </a:t>
            </a:r>
            <a:r>
              <a:rPr lang="ko-KR" altLang="en-US" baseline="0" dirty="0" err="1" smtClean="0"/>
              <a:t>머신러닝</a:t>
            </a:r>
            <a:r>
              <a:rPr lang="en-US" altLang="ko-KR" baseline="0" dirty="0" smtClean="0"/>
              <a:t>, </a:t>
            </a:r>
            <a:r>
              <a:rPr lang="ko-KR" altLang="en-US" baseline="0" dirty="0" err="1" smtClean="0"/>
              <a:t>임베디드</a:t>
            </a:r>
            <a:r>
              <a:rPr lang="ko-KR" altLang="en-US" baseline="0" dirty="0" smtClean="0"/>
              <a:t> 또 미국 </a:t>
            </a:r>
            <a:r>
              <a:rPr lang="ko-KR" altLang="en-US" baseline="0" dirty="0" err="1" smtClean="0"/>
              <a:t>인턴쉽까지</a:t>
            </a:r>
            <a:r>
              <a:rPr lang="ko-KR" altLang="en-US" baseline="0" dirty="0" smtClean="0"/>
              <a:t> 다양한 경험을 보유하고 계십니다</a:t>
            </a:r>
            <a:r>
              <a:rPr lang="en-US" altLang="ko-KR" baseline="0" dirty="0" smtClean="0"/>
              <a:t>.,</a:t>
            </a:r>
          </a:p>
          <a:p>
            <a:r>
              <a:rPr lang="ko-KR" altLang="en-US" baseline="0" dirty="0" smtClean="0"/>
              <a:t>다음 특화 때는 빅데이터 분야로 하고 싶다고 하십니다</a:t>
            </a:r>
            <a:r>
              <a:rPr lang="en-US" altLang="ko-KR" baseline="0" dirty="0" smtClean="0"/>
              <a:t>.</a:t>
            </a:r>
          </a:p>
          <a:p>
            <a:r>
              <a:rPr lang="ko-KR" altLang="en-US" baseline="0" dirty="0" err="1" smtClean="0"/>
              <a:t>임호빈</a:t>
            </a:r>
            <a:r>
              <a:rPr lang="ko-KR" altLang="en-US" baseline="0" dirty="0" smtClean="0"/>
              <a:t> 교육생 또한 배려심이 </a:t>
            </a:r>
            <a:r>
              <a:rPr lang="ko-KR" altLang="en-US" baseline="0" dirty="0" err="1" smtClean="0"/>
              <a:t>깊구</a:t>
            </a:r>
            <a:r>
              <a:rPr lang="ko-KR" altLang="en-US" baseline="0" dirty="0" smtClean="0"/>
              <a:t> 항상 맡은 일을 묵묵히 해내시는 분입니다</a:t>
            </a:r>
            <a:r>
              <a:rPr lang="en-US" altLang="ko-KR" baseline="0" dirty="0" smtClean="0"/>
              <a:t>! </a:t>
            </a:r>
            <a:r>
              <a:rPr lang="ko-KR" altLang="en-US" baseline="0" dirty="0" smtClean="0"/>
              <a:t>버팀목같은 </a:t>
            </a:r>
            <a:r>
              <a:rPr lang="ko-KR" altLang="en-US" baseline="0" dirty="0" err="1" smtClean="0"/>
              <a:t>존재세요</a:t>
            </a:r>
            <a:r>
              <a:rPr lang="ko-KR" altLang="en-US" baseline="0" dirty="0" smtClean="0"/>
              <a:t> </a:t>
            </a:r>
            <a:r>
              <a:rPr lang="ko-KR" altLang="en-US" baseline="0" dirty="0" err="1" smtClean="0"/>
              <a:t>ㅎㅎ</a:t>
            </a:r>
            <a:r>
              <a:rPr lang="en-US" altLang="ko-KR" baseline="0" dirty="0" smtClean="0"/>
              <a:t>.</a:t>
            </a:r>
          </a:p>
          <a:p>
            <a:endParaRPr lang="en-US" altLang="ko-KR" baseline="0" dirty="0" smtClean="0"/>
          </a:p>
          <a:p>
            <a:r>
              <a:rPr lang="ko-KR" altLang="en-US" baseline="0" dirty="0" smtClean="0"/>
              <a:t> </a:t>
            </a:r>
            <a:r>
              <a:rPr lang="en-US" altLang="ko-KR" baseline="0" dirty="0" smtClean="0"/>
              <a:t>  </a:t>
            </a:r>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25</a:t>
            </a:fld>
            <a:endParaRPr lang="ko-KR" altLang="en-US" dirty="0"/>
          </a:p>
        </p:txBody>
      </p:sp>
    </p:spTree>
    <p:extLst>
      <p:ext uri="{BB962C8B-B14F-4D97-AF65-F5344CB8AC3E}">
        <p14:creationId xmlns:p14="http://schemas.microsoft.com/office/powerpoint/2010/main" val="3869438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aseline="0" dirty="0" smtClean="0"/>
              <a:t>저희 팀 소개</a:t>
            </a:r>
            <a:r>
              <a:rPr lang="en-US" altLang="ko-KR" baseline="0" dirty="0" smtClean="0"/>
              <a:t>, </a:t>
            </a:r>
            <a:r>
              <a:rPr lang="ko-KR" altLang="en-US" baseline="0" dirty="0" smtClean="0"/>
              <a:t>팀원 소개를 끝으로 발표를 마치도록 하겠습니다</a:t>
            </a:r>
            <a:r>
              <a:rPr lang="en-US" altLang="ko-KR" baseline="0" dirty="0" smtClean="0"/>
              <a:t>. </a:t>
            </a:r>
            <a:r>
              <a:rPr lang="ko-KR" altLang="en-US" baseline="0" dirty="0" smtClean="0"/>
              <a:t>감사합니다</a:t>
            </a:r>
            <a:r>
              <a:rPr lang="en-US" altLang="ko-KR" baseline="0" dirty="0" smtClean="0"/>
              <a:t>.</a:t>
            </a:r>
          </a:p>
          <a:p>
            <a:endParaRPr lang="ko-KR" altLang="en-US" dirty="0"/>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26</a:t>
            </a:fld>
            <a:endParaRPr lang="ko-KR" altLang="en-US" dirty="0"/>
          </a:p>
        </p:txBody>
      </p:sp>
    </p:spTree>
    <p:extLst>
      <p:ext uri="{BB962C8B-B14F-4D97-AF65-F5344CB8AC3E}">
        <p14:creationId xmlns:p14="http://schemas.microsoft.com/office/powerpoint/2010/main" val="3297015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첫 번째로</a:t>
            </a:r>
            <a:r>
              <a:rPr lang="en-US" altLang="ko-KR" dirty="0" smtClean="0"/>
              <a:t>, </a:t>
            </a:r>
            <a:r>
              <a:rPr lang="ko-KR" altLang="en-US" dirty="0" smtClean="0"/>
              <a:t>이</a:t>
            </a:r>
            <a:r>
              <a:rPr lang="ko-KR" altLang="en-US" baseline="0" dirty="0" smtClean="0"/>
              <a:t> 프로젝트가 왜 나왔고 어떠한 이점을 주는지에 대한 설명을 담은</a:t>
            </a:r>
            <a:endParaRPr lang="en-US" altLang="ko-KR" baseline="0" dirty="0" smtClean="0"/>
          </a:p>
          <a:p>
            <a:r>
              <a:rPr lang="ko-KR" altLang="en-US" dirty="0" smtClean="0"/>
              <a:t>프로젝트 </a:t>
            </a:r>
            <a:r>
              <a:rPr lang="ko-KR" altLang="en-US" dirty="0" err="1" smtClean="0"/>
              <a:t>기획배경및</a:t>
            </a:r>
            <a:r>
              <a:rPr lang="ko-KR" altLang="en-US" dirty="0" smtClean="0"/>
              <a:t> 소개입니다</a:t>
            </a:r>
            <a:r>
              <a:rPr lang="en-US" altLang="ko-KR" dirty="0" smtClean="0"/>
              <a:t>.</a:t>
            </a:r>
            <a:endParaRPr lang="en-US" altLang="ko-KR" dirty="0"/>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3</a:t>
            </a:fld>
            <a:endParaRPr lang="ko-KR" altLang="en-US" dirty="0"/>
          </a:p>
        </p:txBody>
      </p:sp>
    </p:spTree>
    <p:extLst>
      <p:ext uri="{BB962C8B-B14F-4D97-AF65-F5344CB8AC3E}">
        <p14:creationId xmlns:p14="http://schemas.microsoft.com/office/powerpoint/2010/main" val="1291590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(1</a:t>
            </a:r>
            <a:r>
              <a:rPr lang="ko-KR" altLang="en-US" dirty="0" smtClean="0"/>
              <a:t>회 클릭</a:t>
            </a:r>
            <a:r>
              <a:rPr lang="en-US" altLang="ko-KR" dirty="0" smtClean="0"/>
              <a:t>) </a:t>
            </a:r>
            <a:r>
              <a:rPr lang="ko-KR" altLang="en-US" dirty="0" smtClean="0"/>
              <a:t>바쁜 </a:t>
            </a:r>
            <a:r>
              <a:rPr lang="ko-KR" altLang="en-US" dirty="0"/>
              <a:t>현대 사회에서 각자의 시간과 장소를 고려하여 약속을 잡는 것은 수월하지 않습니다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설령</a:t>
            </a:r>
            <a:r>
              <a:rPr lang="en-US" altLang="ko-KR" dirty="0"/>
              <a:t>, </a:t>
            </a:r>
            <a:r>
              <a:rPr lang="ko-KR" altLang="en-US" dirty="0"/>
              <a:t>약속을 잡아도 약속 </a:t>
            </a:r>
            <a:r>
              <a:rPr lang="ko-KR" altLang="en-US" dirty="0" smtClean="0"/>
              <a:t>장소 등을 정함에 있어 의견이 </a:t>
            </a:r>
            <a:r>
              <a:rPr lang="ko-KR" altLang="en-US" dirty="0"/>
              <a:t>분분하게 갈릴 때가 많습니다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정말로 가고 싶은 장소가 있어서 저장해</a:t>
            </a:r>
            <a:r>
              <a:rPr lang="ko-KR" altLang="en-US" baseline="0" dirty="0"/>
              <a:t> </a:t>
            </a:r>
            <a:r>
              <a:rPr lang="ko-KR" altLang="en-US" dirty="0"/>
              <a:t>두지 않는 이상</a:t>
            </a:r>
            <a:r>
              <a:rPr lang="en-US" altLang="ko-KR" dirty="0"/>
              <a:t>, </a:t>
            </a: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SNS</a:t>
            </a:r>
            <a:r>
              <a:rPr lang="ko-KR" altLang="en-US" dirty="0"/>
              <a:t>를 통해 다시 </a:t>
            </a:r>
            <a:r>
              <a:rPr lang="ko-KR" altLang="en-US" dirty="0" err="1" smtClean="0"/>
              <a:t>찾아본다거나</a:t>
            </a:r>
            <a:r>
              <a:rPr lang="ko-KR" altLang="en-US" dirty="0" smtClean="0"/>
              <a:t> 이 </a:t>
            </a:r>
            <a:r>
              <a:rPr lang="ko-KR" altLang="en-US" dirty="0"/>
              <a:t>장소가 어떤지에 대한 의견도 구해야 하는 </a:t>
            </a: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t>불편하고 귀찮은 상황이 </a:t>
            </a:r>
            <a:r>
              <a:rPr lang="ko-KR" altLang="en-US" dirty="0"/>
              <a:t>생기게 </a:t>
            </a:r>
            <a:r>
              <a:rPr lang="ko-KR" altLang="en-US" dirty="0" smtClean="0"/>
              <a:t>되는 것입니다</a:t>
            </a:r>
            <a:r>
              <a:rPr lang="en-US" altLang="ko-KR" dirty="0" smtClean="0"/>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t>
            </a:r>
            <a:r>
              <a:rPr lang="ko-KR" altLang="en-US" dirty="0"/>
              <a:t>클릭</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이러한 약속 </a:t>
            </a:r>
            <a:r>
              <a:rPr lang="ko-KR" altLang="en-US" dirty="0" smtClean="0"/>
              <a:t>장소와 시간을 정하는 </a:t>
            </a:r>
            <a:r>
              <a:rPr lang="ko-KR" altLang="en-US" dirty="0"/>
              <a:t>과정에서의 문제점과 약간의 번거로운 과정들을 한꺼번에 통합하여 처리할 수 있는 서비스를 </a:t>
            </a:r>
            <a:r>
              <a:rPr lang="ko-KR" altLang="en-US" dirty="0" smtClean="0"/>
              <a:t>고안하게 되었습니다</a:t>
            </a:r>
            <a:r>
              <a:rPr lang="en-US" altLang="ko-KR" dirty="0" smtClean="0"/>
              <a:t>.</a:t>
            </a:r>
            <a:endParaRPr lang="en-US" altLang="ko-KR" dirty="0"/>
          </a:p>
          <a:p>
            <a:endParaRPr lang="en-US" altLang="ko-KR" dirty="0"/>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4</a:t>
            </a:fld>
            <a:endParaRPr lang="ko-KR" altLang="en-US" dirty="0"/>
          </a:p>
        </p:txBody>
      </p:sp>
    </p:spTree>
    <p:extLst>
      <p:ext uri="{BB962C8B-B14F-4D97-AF65-F5344CB8AC3E}">
        <p14:creationId xmlns:p14="http://schemas.microsoft.com/office/powerpoint/2010/main" val="148851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t>그리하여 저희는 </a:t>
            </a: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t>여럿일 때 만나기 딱 좋은 일정을 잡아주는 </a:t>
            </a:r>
            <a:r>
              <a:rPr lang="en-US" altLang="ko-KR" dirty="0" smtClean="0"/>
              <a:t>‘</a:t>
            </a:r>
            <a:r>
              <a:rPr lang="ko-KR" altLang="en-US" dirty="0" smtClean="0"/>
              <a:t>일정 조율</a:t>
            </a:r>
            <a:r>
              <a:rPr lang="en-US" altLang="ko-KR" dirty="0" smtClean="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t>약속한 사람과 만나기에 최적인 장소를 추천해주는 </a:t>
            </a:r>
            <a:r>
              <a:rPr lang="en-US" altLang="ko-KR" dirty="0" smtClean="0"/>
              <a:t>‘</a:t>
            </a:r>
            <a:r>
              <a:rPr lang="ko-KR" altLang="en-US" dirty="0" smtClean="0"/>
              <a:t>장소 선정</a:t>
            </a:r>
            <a:r>
              <a:rPr lang="en-US" altLang="ko-KR" dirty="0" smtClean="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t>그리고 이러한 약속 모임 등을 관리까지 해주는 </a:t>
            </a:r>
            <a:r>
              <a:rPr lang="en-US" altLang="ko-KR" dirty="0" smtClean="0"/>
              <a:t>‘</a:t>
            </a:r>
            <a:r>
              <a:rPr lang="ko-KR" altLang="en-US" dirty="0" smtClean="0"/>
              <a:t>모임 관리</a:t>
            </a:r>
            <a:r>
              <a:rPr lang="en-US" altLang="ko-KR" dirty="0" smtClean="0"/>
              <a:t>‘</a:t>
            </a:r>
            <a:r>
              <a:rPr lang="en-US" altLang="ko-KR" baseline="0" dirty="0" smtClean="0"/>
              <a:t> </a:t>
            </a:r>
            <a:r>
              <a:rPr lang="ko-KR" altLang="en-US" dirty="0" smtClean="0"/>
              <a:t>라는 </a:t>
            </a:r>
            <a:r>
              <a:rPr lang="ko-KR" altLang="en-US" dirty="0" err="1" smtClean="0"/>
              <a:t>키포인트를</a:t>
            </a:r>
            <a:r>
              <a:rPr lang="ko-KR" altLang="en-US" dirty="0" smtClean="0"/>
              <a:t> 가지고 </a:t>
            </a: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smtClean="0"/>
              <a:t>프로젝트를 기획하게 되었습니다</a:t>
            </a:r>
            <a:r>
              <a:rPr lang="en-US" altLang="ko-KR" dirty="0" smtClean="0"/>
              <a:t>.</a:t>
            </a:r>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5</a:t>
            </a:fld>
            <a:endParaRPr lang="ko-KR" altLang="en-US" dirty="0"/>
          </a:p>
        </p:txBody>
      </p:sp>
    </p:spTree>
    <p:extLst>
      <p:ext uri="{BB962C8B-B14F-4D97-AF65-F5344CB8AC3E}">
        <p14:creationId xmlns:p14="http://schemas.microsoft.com/office/powerpoint/2010/main" val="1299030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smtClean="0"/>
              <a:t>저희 </a:t>
            </a:r>
            <a:r>
              <a:rPr lang="ko-KR" altLang="en-US" sz="1200" dirty="0"/>
              <a:t>프로젝트는 우리 </a:t>
            </a:r>
            <a:r>
              <a:rPr lang="ko-KR" altLang="en-US" sz="1200" dirty="0" smtClean="0"/>
              <a:t>만나자 와 </a:t>
            </a:r>
            <a:r>
              <a:rPr lang="ko-KR" altLang="en-US" sz="1200" dirty="0"/>
              <a:t>대중적인 </a:t>
            </a:r>
            <a:r>
              <a:rPr lang="ko-KR" altLang="en-US" sz="1200" dirty="0" smtClean="0"/>
              <a:t>캔 커피 </a:t>
            </a:r>
            <a:r>
              <a:rPr lang="ko-KR" altLang="en-US" sz="1200" dirty="0" err="1"/>
              <a:t>레쓰비의</a:t>
            </a:r>
            <a:r>
              <a:rPr lang="ko-KR" altLang="en-US" sz="1200" dirty="0"/>
              <a:t> 조합으로 이뤄진 </a:t>
            </a:r>
            <a:r>
              <a:rPr lang="en-US" altLang="ko-KR" sz="1200" dirty="0" smtClean="0"/>
              <a:t>‘</a:t>
            </a:r>
            <a:r>
              <a:rPr lang="ko-KR" altLang="en-US" sz="1200" dirty="0" err="1" smtClean="0"/>
              <a:t>레쓰밋</a:t>
            </a:r>
            <a:r>
              <a:rPr lang="en-US" altLang="ko-KR" sz="1200" dirty="0" smtClean="0"/>
              <a:t>’</a:t>
            </a:r>
            <a:r>
              <a:rPr lang="ko-KR" altLang="en-US" sz="1200" dirty="0" smtClean="0"/>
              <a:t>이라는 </a:t>
            </a:r>
            <a:r>
              <a:rPr lang="ko-KR" altLang="en-US" sz="1200" dirty="0"/>
              <a:t>이름을 가지게 </a:t>
            </a:r>
            <a:r>
              <a:rPr lang="ko-KR" altLang="en-US" sz="1200" dirty="0" err="1"/>
              <a:t>되었구요</a:t>
            </a:r>
            <a:r>
              <a:rPr lang="en-US" altLang="ko-KR" sz="120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a:t>요약하자면 </a:t>
            </a:r>
            <a:r>
              <a:rPr lang="en-US" altLang="ko-KR" sz="1200" dirty="0"/>
              <a:t>, </a:t>
            </a:r>
            <a:r>
              <a:rPr lang="ko-KR" altLang="en-US" sz="1200" dirty="0"/>
              <a:t>다수의 사람들이 같은 약속을 잡을 </a:t>
            </a:r>
            <a:r>
              <a:rPr lang="ko-KR" altLang="en-US" sz="1200" dirty="0" err="1"/>
              <a:t>떄</a:t>
            </a:r>
            <a:r>
              <a:rPr lang="ko-KR" altLang="en-US" sz="1200" dirty="0"/>
              <a:t> 도움을 주는 위치 정보를 기반으로 한 약속 장소 추천 및 </a:t>
            </a:r>
            <a:r>
              <a:rPr lang="ko-KR" altLang="en-US" sz="1200" dirty="0" smtClean="0"/>
              <a:t>모임 </a:t>
            </a:r>
            <a:r>
              <a:rPr lang="ko-KR" altLang="en-US" sz="1200" dirty="0"/>
              <a:t>관리 모바일 웹 이라</a:t>
            </a:r>
            <a:r>
              <a:rPr lang="ko-KR" altLang="en-US" sz="1200" baseline="0" dirty="0"/>
              <a:t> 할 수 있습니다</a:t>
            </a:r>
            <a:r>
              <a:rPr lang="en-US" altLang="ko-KR" sz="1200" baseline="0" dirty="0"/>
              <a:t>.</a:t>
            </a:r>
            <a:r>
              <a:rPr lang="en-US" altLang="ko-KR" sz="1200" dirty="0"/>
              <a:t> </a:t>
            </a:r>
            <a:r>
              <a:rPr lang="en-US" altLang="ko-KR" sz="1200" dirty="0" smtClean="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aseline="0" dirty="0" smtClean="0"/>
          </a:p>
          <a:p>
            <a:endParaRPr lang="ko-KR" altLang="en-US" dirty="0"/>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t>6</a:t>
            </a:fld>
            <a:endParaRPr lang="ko-KR" altLang="en-US" dirty="0"/>
          </a:p>
        </p:txBody>
      </p:sp>
    </p:spTree>
    <p:extLst>
      <p:ext uri="{BB962C8B-B14F-4D97-AF65-F5344CB8AC3E}">
        <p14:creationId xmlns:p14="http://schemas.microsoft.com/office/powerpoint/2010/main" val="8481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다음은</a:t>
            </a:r>
            <a:r>
              <a:rPr lang="en-US" altLang="ko-KR" baseline="0" dirty="0" smtClean="0"/>
              <a:t> </a:t>
            </a:r>
            <a:r>
              <a:rPr lang="ko-KR" altLang="en-US" dirty="0" err="1" smtClean="0"/>
              <a:t>레쓰밋의</a:t>
            </a:r>
            <a:r>
              <a:rPr lang="ko-KR" altLang="en-US" dirty="0" smtClean="0"/>
              <a:t> 전체적인 서비스 흐름을 한</a:t>
            </a:r>
            <a:r>
              <a:rPr lang="ko-KR" altLang="en-US" baseline="0" dirty="0" smtClean="0"/>
              <a:t> 장으로 요약한 후</a:t>
            </a:r>
            <a:r>
              <a:rPr lang="en-US" altLang="ko-KR" baseline="0" dirty="0" smtClean="0"/>
              <a:t>,</a:t>
            </a:r>
          </a:p>
          <a:p>
            <a:r>
              <a:rPr lang="ko-KR" altLang="en-US" dirty="0" smtClean="0"/>
              <a:t> </a:t>
            </a:r>
            <a:endParaRPr lang="en-US" altLang="ko-KR" dirty="0" smtClean="0"/>
          </a:p>
          <a:p>
            <a:r>
              <a:rPr lang="ko-KR" altLang="en-US" dirty="0" smtClean="0"/>
              <a:t>주요 핵심 기능들</a:t>
            </a:r>
            <a:r>
              <a:rPr lang="ko-KR" altLang="en-US" baseline="0" dirty="0" smtClean="0"/>
              <a:t>에 한해 상세하게 설명 드리도록 하겠습니다</a:t>
            </a:r>
            <a:r>
              <a:rPr lang="en-US" altLang="ko-KR" baseline="0" dirty="0" smtClean="0"/>
              <a:t>.</a:t>
            </a:r>
          </a:p>
        </p:txBody>
      </p:sp>
      <p:sp>
        <p:nvSpPr>
          <p:cNvPr id="4" name="슬라이드 번호 개체 틀 3"/>
          <p:cNvSpPr>
            <a:spLocks noGrp="1"/>
          </p:cNvSpPr>
          <p:nvPr>
            <p:ph type="sldNum" sz="quarter" idx="10"/>
          </p:nvPr>
        </p:nvSpPr>
        <p:spPr/>
        <p:txBody>
          <a:bodyPr/>
          <a:lstStyle/>
          <a:p>
            <a:fld id="{772D35EF-F524-4F0A-AD8D-EDC293D23C3A}" type="slidenum">
              <a:rPr lang="ko-KR" altLang="en-US" smtClean="0"/>
              <a:pPr/>
              <a:t>7</a:t>
            </a:fld>
            <a:endParaRPr lang="ko-KR" altLang="en-US" dirty="0"/>
          </a:p>
        </p:txBody>
      </p:sp>
    </p:spTree>
    <p:extLst>
      <p:ext uri="{BB962C8B-B14F-4D97-AF65-F5344CB8AC3E}">
        <p14:creationId xmlns:p14="http://schemas.microsoft.com/office/powerpoint/2010/main" val="1229361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a:t>먼저</a:t>
            </a:r>
            <a:r>
              <a:rPr lang="en-US" altLang="ko-KR" dirty="0"/>
              <a:t>, </a:t>
            </a:r>
            <a:r>
              <a:rPr lang="ko-KR" altLang="en-US" dirty="0" err="1"/>
              <a:t>레쓰밋</a:t>
            </a:r>
            <a:r>
              <a:rPr lang="ko-KR" altLang="en-US" dirty="0"/>
              <a:t> 서비스의 전체적 흐름입니다</a:t>
            </a:r>
            <a:r>
              <a:rPr lang="en-US" altLang="ko-KR" dirty="0"/>
              <a:t>.</a:t>
            </a:r>
          </a:p>
          <a:p>
            <a:pPr marL="0" lvl="0" indent="0" algn="l" rtl="0">
              <a:spcBef>
                <a:spcPts val="0"/>
              </a:spcBef>
              <a:spcAft>
                <a:spcPts val="0"/>
              </a:spcAft>
              <a:buNone/>
            </a:pPr>
            <a:endParaRPr lang="en-US" altLang="ko-KR" dirty="0"/>
          </a:p>
          <a:p>
            <a:pPr marL="0" lvl="0" indent="0" algn="l" rtl="0">
              <a:spcBef>
                <a:spcPts val="0"/>
              </a:spcBef>
              <a:spcAft>
                <a:spcPts val="0"/>
              </a:spcAft>
              <a:buNone/>
            </a:pPr>
            <a:r>
              <a:rPr lang="ko-KR" altLang="en-US" dirty="0"/>
              <a:t>크게 네 </a:t>
            </a:r>
            <a:r>
              <a:rPr lang="ko-KR" altLang="en-US" dirty="0" smtClean="0"/>
              <a:t>단계로</a:t>
            </a:r>
            <a:r>
              <a:rPr lang="en-US" altLang="ko-KR" dirty="0" smtClean="0"/>
              <a:t>(</a:t>
            </a:r>
            <a:r>
              <a:rPr lang="ko-KR" altLang="en-US" dirty="0" err="1" smtClean="0"/>
              <a:t>한번클릭</a:t>
            </a:r>
            <a:r>
              <a:rPr lang="en-US" altLang="ko-KR" dirty="0" smtClean="0"/>
              <a:t>)</a:t>
            </a:r>
          </a:p>
          <a:p>
            <a:pPr marL="0" lvl="0" indent="0" algn="l" rtl="0">
              <a:spcBef>
                <a:spcPts val="0"/>
              </a:spcBef>
              <a:spcAft>
                <a:spcPts val="0"/>
              </a:spcAft>
              <a:buNone/>
            </a:pPr>
            <a:r>
              <a:rPr lang="ko-KR" altLang="en-US" dirty="0" smtClean="0"/>
              <a:t>약속 방 생성</a:t>
            </a:r>
            <a:r>
              <a:rPr lang="en-US" altLang="ko-KR" dirty="0"/>
              <a:t>, </a:t>
            </a:r>
            <a:r>
              <a:rPr lang="ko-KR" altLang="en-US" dirty="0"/>
              <a:t>멤버들 간 조율</a:t>
            </a:r>
            <a:r>
              <a:rPr lang="en-US" altLang="ko-KR" dirty="0"/>
              <a:t>, </a:t>
            </a:r>
            <a:r>
              <a:rPr lang="ko-KR" altLang="en-US" dirty="0" smtClean="0"/>
              <a:t>장소 추천 </a:t>
            </a:r>
            <a:r>
              <a:rPr lang="ko-KR" altLang="en-US" dirty="0"/>
              <a:t>그리고 추억 공유의 흐름인데요</a:t>
            </a:r>
            <a:r>
              <a:rPr lang="en-US" altLang="ko-KR" dirty="0"/>
              <a:t>.</a:t>
            </a:r>
          </a:p>
          <a:p>
            <a:pPr marL="0" lvl="0" indent="0" algn="l" rtl="0">
              <a:spcBef>
                <a:spcPts val="0"/>
              </a:spcBef>
              <a:spcAft>
                <a:spcPts val="0"/>
              </a:spcAft>
              <a:buNone/>
            </a:pPr>
            <a:endParaRPr lang="en-US" altLang="ko-KR" dirty="0" smtClean="0"/>
          </a:p>
          <a:p>
            <a:pPr marL="0" lvl="0" indent="0" algn="l" rtl="0">
              <a:spcBef>
                <a:spcPts val="0"/>
              </a:spcBef>
              <a:spcAft>
                <a:spcPts val="0"/>
              </a:spcAft>
              <a:buNone/>
            </a:pPr>
            <a:r>
              <a:rPr lang="en-US" altLang="ko-KR" dirty="0" smtClean="0"/>
              <a:t>(</a:t>
            </a:r>
            <a:r>
              <a:rPr lang="ko-KR" altLang="en-US" dirty="0" smtClean="0"/>
              <a:t>클릭</a:t>
            </a:r>
            <a:r>
              <a:rPr lang="en-US" altLang="ko-KR" dirty="0" smtClean="0"/>
              <a:t>)</a:t>
            </a:r>
            <a:endParaRPr lang="en-US" altLang="ko-KR" dirty="0"/>
          </a:p>
          <a:p>
            <a:pPr marL="0" lvl="0" indent="0" algn="l" rtl="0">
              <a:spcBef>
                <a:spcPts val="0"/>
              </a:spcBef>
              <a:spcAft>
                <a:spcPts val="0"/>
              </a:spcAft>
              <a:buNone/>
            </a:pPr>
            <a:r>
              <a:rPr lang="ko-KR" altLang="en-US" dirty="0" err="1" smtClean="0"/>
              <a:t>약속방</a:t>
            </a:r>
            <a:r>
              <a:rPr lang="ko-KR" altLang="en-US" dirty="0" smtClean="0"/>
              <a:t> 생성의 경우</a:t>
            </a:r>
            <a:r>
              <a:rPr lang="en-US" altLang="ko-KR" dirty="0" smtClean="0"/>
              <a:t>, </a:t>
            </a:r>
            <a:r>
              <a:rPr lang="ko-KR" altLang="en-US" dirty="0" smtClean="0"/>
              <a:t>사람들 간에 </a:t>
            </a:r>
            <a:r>
              <a:rPr lang="en-US" altLang="ko-KR" dirty="0" smtClean="0"/>
              <a:t>“</a:t>
            </a:r>
            <a:r>
              <a:rPr lang="ko-KR" altLang="en-US" dirty="0" smtClean="0"/>
              <a:t>우리 만날 때 되었지</a:t>
            </a:r>
            <a:r>
              <a:rPr lang="en-US" altLang="ko-KR" dirty="0" smtClean="0"/>
              <a:t>?“ </a:t>
            </a:r>
            <a:r>
              <a:rPr lang="ko-KR" altLang="en-US" dirty="0" smtClean="0"/>
              <a:t>라는</a:t>
            </a:r>
            <a:r>
              <a:rPr lang="en-US" altLang="ko-KR" dirty="0" smtClean="0"/>
              <a:t> </a:t>
            </a:r>
            <a:r>
              <a:rPr lang="ko-KR" altLang="en-US" dirty="0" smtClean="0"/>
              <a:t>등 약속 얘기가 나올 때</a:t>
            </a:r>
            <a:endParaRPr lang="en-US" altLang="ko-KR" baseline="0" dirty="0" smtClean="0"/>
          </a:p>
          <a:p>
            <a:pPr marL="0" lvl="0" indent="0" algn="l" rtl="0">
              <a:spcBef>
                <a:spcPts val="0"/>
              </a:spcBef>
              <a:spcAft>
                <a:spcPts val="0"/>
              </a:spcAft>
              <a:buNone/>
            </a:pPr>
            <a:r>
              <a:rPr lang="ko-KR" altLang="en-US" baseline="0" dirty="0" smtClean="0"/>
              <a:t>사용자는 해당 서비스를 사용하여 약속 방을 생성하고</a:t>
            </a:r>
            <a:r>
              <a:rPr lang="en-US" altLang="ko-KR" baseline="0" dirty="0" smtClean="0"/>
              <a:t>, </a:t>
            </a:r>
            <a:r>
              <a:rPr lang="ko-KR" altLang="en-US" baseline="0" dirty="0" smtClean="0"/>
              <a:t>해당 약속 유형 등을 설정하여</a:t>
            </a:r>
            <a:r>
              <a:rPr lang="en-US" altLang="ko-KR" baseline="0" dirty="0" smtClean="0"/>
              <a:t> </a:t>
            </a:r>
            <a:r>
              <a:rPr lang="ko-KR" altLang="en-US" baseline="0" dirty="0" smtClean="0"/>
              <a:t>약속 방을 만드는 것입니다</a:t>
            </a:r>
            <a:endParaRPr lang="en-US" altLang="ko-KR" baseline="0" dirty="0" smtClean="0"/>
          </a:p>
          <a:p>
            <a:pPr marL="0" lvl="0" indent="0" algn="l" rtl="0">
              <a:spcBef>
                <a:spcPts val="0"/>
              </a:spcBef>
              <a:spcAft>
                <a:spcPts val="0"/>
              </a:spcAft>
              <a:buNone/>
            </a:pPr>
            <a:endParaRPr lang="en-US" altLang="ko-KR" baseline="0" dirty="0" smtClean="0"/>
          </a:p>
          <a:p>
            <a:pPr marL="0" lvl="0" indent="0" algn="l" rtl="0">
              <a:spcBef>
                <a:spcPts val="0"/>
              </a:spcBef>
              <a:spcAft>
                <a:spcPts val="0"/>
              </a:spcAft>
              <a:buNone/>
            </a:pPr>
            <a:r>
              <a:rPr lang="en-US" altLang="ko-KR" baseline="0" dirty="0" smtClean="0"/>
              <a:t>(</a:t>
            </a:r>
            <a:r>
              <a:rPr lang="ko-KR" altLang="en-US" baseline="0" dirty="0" smtClean="0"/>
              <a:t>클릭</a:t>
            </a:r>
            <a:r>
              <a:rPr lang="en-US" altLang="ko-KR" baseline="0" dirty="0" smtClean="0"/>
              <a:t>)</a:t>
            </a:r>
            <a:endParaRPr lang="en-US" altLang="ko-KR" baseline="0" dirty="0"/>
          </a:p>
          <a:p>
            <a:pPr marL="0" lvl="0" indent="0" algn="l" rtl="0">
              <a:spcBef>
                <a:spcPts val="0"/>
              </a:spcBef>
              <a:spcAft>
                <a:spcPts val="0"/>
              </a:spcAft>
              <a:buNone/>
            </a:pPr>
            <a:r>
              <a:rPr lang="ko-KR" altLang="en-US" baseline="0" dirty="0"/>
              <a:t>다음</a:t>
            </a:r>
            <a:r>
              <a:rPr lang="en-US" altLang="ko-KR" baseline="0" dirty="0"/>
              <a:t>, </a:t>
            </a:r>
            <a:endParaRPr lang="en-US" altLang="ko-KR" baseline="0" dirty="0" smtClean="0"/>
          </a:p>
          <a:p>
            <a:pPr marL="0" lvl="0" indent="0" algn="l" rtl="0">
              <a:spcBef>
                <a:spcPts val="0"/>
              </a:spcBef>
              <a:spcAft>
                <a:spcPts val="0"/>
              </a:spcAft>
              <a:buNone/>
            </a:pPr>
            <a:r>
              <a:rPr lang="ko-KR" altLang="en-US" baseline="0" dirty="0" smtClean="0"/>
              <a:t>만들어진 약속 방에 </a:t>
            </a:r>
            <a:r>
              <a:rPr lang="ko-KR" altLang="en-US" baseline="0" dirty="0"/>
              <a:t>초대된 멤버들은 일정과 장소 등을 선택하여 조율할 수 있는데요</a:t>
            </a:r>
            <a:r>
              <a:rPr lang="en-US" altLang="ko-KR" baseline="0" dirty="0"/>
              <a:t>.</a:t>
            </a:r>
          </a:p>
          <a:p>
            <a:pPr marL="0" lvl="0" indent="0" algn="l" rtl="0">
              <a:spcBef>
                <a:spcPts val="0"/>
              </a:spcBef>
              <a:spcAft>
                <a:spcPts val="0"/>
              </a:spcAft>
              <a:buNone/>
            </a:pPr>
            <a:r>
              <a:rPr lang="ko-KR" altLang="en-US" baseline="0" dirty="0"/>
              <a:t>다수의 사람들이 만나는 모임 등 조율이 쉽지않을 때 해당 서비스를 활용해 모임 약속을 수월히 잡을 수 있게 되는 것입니다</a:t>
            </a:r>
            <a:r>
              <a:rPr lang="en-US" altLang="ko-KR" baseline="0" dirty="0"/>
              <a:t>.</a:t>
            </a:r>
          </a:p>
          <a:p>
            <a:pPr marL="0" lvl="0" indent="0" algn="l" rtl="0">
              <a:spcBef>
                <a:spcPts val="0"/>
              </a:spcBef>
              <a:spcAft>
                <a:spcPts val="0"/>
              </a:spcAft>
              <a:buNone/>
            </a:pPr>
            <a:endParaRPr lang="en-US" altLang="ko-KR" baseline="0" dirty="0" smtClean="0"/>
          </a:p>
          <a:p>
            <a:pPr marL="0" lvl="0" indent="0" algn="l" rtl="0">
              <a:spcBef>
                <a:spcPts val="0"/>
              </a:spcBef>
              <a:spcAft>
                <a:spcPts val="0"/>
              </a:spcAft>
              <a:buNone/>
            </a:pPr>
            <a:r>
              <a:rPr lang="en-US" altLang="ko-KR" baseline="0" dirty="0" smtClean="0"/>
              <a:t>(</a:t>
            </a:r>
            <a:r>
              <a:rPr lang="ko-KR" altLang="en-US" baseline="0" dirty="0" smtClean="0"/>
              <a:t>클릭</a:t>
            </a:r>
            <a:r>
              <a:rPr lang="en-US" altLang="ko-KR" baseline="0" dirty="0" smtClean="0"/>
              <a:t>)</a:t>
            </a:r>
            <a:endParaRPr lang="en-US" altLang="ko-KR" baseline="0" dirty="0"/>
          </a:p>
          <a:p>
            <a:pPr marL="0" lvl="0" indent="0" algn="l" rtl="0">
              <a:spcBef>
                <a:spcPts val="0"/>
              </a:spcBef>
              <a:spcAft>
                <a:spcPts val="0"/>
              </a:spcAft>
              <a:buNone/>
            </a:pPr>
            <a:r>
              <a:rPr lang="ko-KR" altLang="en-US" baseline="0" dirty="0"/>
              <a:t>멤버들이 설정한 장소 데이터를 기반으로 각 개인별 장소와 취향 등을 고려해 모임에 어울릴만한 추천 장소 리스트를 제공해주게 되고</a:t>
            </a:r>
            <a:r>
              <a:rPr lang="en-US" altLang="ko-KR" baseline="0" dirty="0" smtClean="0"/>
              <a:t>,</a:t>
            </a:r>
            <a:endParaRPr lang="en-US" altLang="ko-KR" baseline="0" dirty="0"/>
          </a:p>
          <a:p>
            <a:pPr marL="0" lvl="0" indent="0" algn="l" rtl="0">
              <a:spcBef>
                <a:spcPts val="0"/>
              </a:spcBef>
              <a:spcAft>
                <a:spcPts val="0"/>
              </a:spcAft>
              <a:buNone/>
            </a:pPr>
            <a:r>
              <a:rPr lang="ko-KR" altLang="en-US" baseline="0" dirty="0"/>
              <a:t>약속이 끝난 후에는</a:t>
            </a:r>
            <a:r>
              <a:rPr lang="en-US" altLang="ko-KR" baseline="0" dirty="0"/>
              <a:t>, </a:t>
            </a:r>
            <a:r>
              <a:rPr lang="ko-KR" altLang="en-US" baseline="0" dirty="0"/>
              <a:t>그들만의 그리고 그날만의 추억을 공유할 수 </a:t>
            </a:r>
            <a:r>
              <a:rPr lang="ko-KR" altLang="en-US" baseline="0" dirty="0" smtClean="0"/>
              <a:t>있도록 </a:t>
            </a:r>
            <a:r>
              <a:rPr lang="ko-KR" altLang="en-US" baseline="0" dirty="0"/>
              <a:t>사진과 어디를 방문하였는지 기록까지 남길 수 있게 되는 것입니다</a:t>
            </a:r>
            <a:r>
              <a:rPr lang="en-US" altLang="ko-KR" baseline="0" dirty="0" smtClean="0"/>
              <a: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t>
            </a:r>
            <a:r>
              <a:rPr lang="ko-KR" altLang="en-US" baseline="0" dirty="0" smtClean="0"/>
              <a:t>클릭</a:t>
            </a:r>
            <a:r>
              <a:rPr lang="en-US" altLang="ko-KR" baseline="0" dirty="0" smtClean="0"/>
              <a:t>)</a:t>
            </a:r>
            <a:endParaRPr lang="en-US" baseline="0" dirty="0" smtClean="0"/>
          </a:p>
          <a:p>
            <a:pPr marL="0" lvl="0" indent="0" algn="l" rtl="0">
              <a:spcBef>
                <a:spcPts val="0"/>
              </a:spcBef>
              <a:spcAft>
                <a:spcPts val="0"/>
              </a:spcAft>
              <a:buNone/>
            </a:pPr>
            <a:r>
              <a:rPr lang="ko-KR" altLang="en-US" dirty="0" smtClean="0"/>
              <a:t>그럼 이제</a:t>
            </a:r>
            <a:r>
              <a:rPr lang="en-US" altLang="ko-KR" dirty="0" smtClean="0"/>
              <a:t>, </a:t>
            </a:r>
            <a:r>
              <a:rPr lang="ko-KR" altLang="en-US" dirty="0" smtClean="0"/>
              <a:t>이러한 서비스 흐름 속에서 핵심</a:t>
            </a:r>
            <a:r>
              <a:rPr lang="ko-KR" altLang="en-US" baseline="0" dirty="0" smtClean="0"/>
              <a:t> </a:t>
            </a:r>
            <a:r>
              <a:rPr lang="ko-KR" altLang="en-US" dirty="0" smtClean="0"/>
              <a:t>기능에 대해 소개하도록 하겠습니다</a:t>
            </a:r>
            <a:r>
              <a:rPr lang="en-US" altLang="ko-KR" dirty="0" smtClean="0"/>
              <a:t>.</a:t>
            </a:r>
            <a:endParaRPr lang="ko-KR" altLang="en-US" dirty="0" smtClean="0"/>
          </a:p>
          <a:p>
            <a:pPr marL="0" lvl="0" indent="0" algn="l" rtl="0">
              <a:spcBef>
                <a:spcPts val="0"/>
              </a:spcBef>
              <a:spcAft>
                <a:spcPts val="0"/>
              </a:spcAft>
              <a:buNone/>
            </a:pPr>
            <a:endParaRPr lang="en-US" baseline="0" dirty="0"/>
          </a:p>
          <a:p>
            <a:pPr marL="0" lvl="0" indent="0" algn="l" rtl="0">
              <a:spcBef>
                <a:spcPts val="0"/>
              </a:spcBef>
              <a:spcAft>
                <a:spcPts val="0"/>
              </a:spcAft>
              <a:buNone/>
            </a:pPr>
            <a:endParaRPr dirty="0"/>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770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dirty="0" smtClean="0"/>
              <a:t>먼저 일정 조율입니다</a:t>
            </a:r>
            <a:r>
              <a:rPr lang="en-US" altLang="ko-KR" dirty="0" smtClean="0"/>
              <a:t>.</a:t>
            </a:r>
          </a:p>
          <a:p>
            <a:pPr marL="0" lvl="0" indent="0" algn="l" rtl="0">
              <a:spcBef>
                <a:spcPts val="0"/>
              </a:spcBef>
              <a:spcAft>
                <a:spcPts val="0"/>
              </a:spcAft>
              <a:buNone/>
            </a:pP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dirty="0" smtClean="0">
                <a:solidFill>
                  <a:srgbClr val="3F3F3F"/>
                </a:solidFill>
                <a:latin typeface="맑은 고딕" panose="020B0503020000020004" pitchFamily="50" charset="-127"/>
                <a:ea typeface="맑은 고딕" panose="020B0503020000020004" pitchFamily="50" charset="-127"/>
                <a:cs typeface="Malgun Gothic"/>
                <a:sym typeface="Malgun Gothic"/>
              </a:rPr>
              <a:t>개인간의 약속은 일정 잡기가 수월할 수 있으나 </a:t>
            </a:r>
            <a:endParaRPr lang="en-US" altLang="ko-KR" sz="1200" dirty="0" smtClean="0">
              <a:solidFill>
                <a:srgbClr val="3F3F3F"/>
              </a:solidFill>
              <a:latin typeface="맑은 고딕" panose="020B0503020000020004" pitchFamily="50" charset="-127"/>
              <a:ea typeface="맑은 고딕" panose="020B0503020000020004" pitchFamily="50" charset="-127"/>
              <a:cs typeface="Malgun Gothic"/>
              <a:sym typeface="Malgun Gothic"/>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solidFill>
                  <a:srgbClr val="3F3F3F"/>
                </a:solidFill>
                <a:latin typeface="맑은 고딕" panose="020B0503020000020004" pitchFamily="50" charset="-127"/>
                <a:ea typeface="맑은 고딕" panose="020B0503020000020004" pitchFamily="50" charset="-127"/>
                <a:cs typeface="Malgun Gothic"/>
                <a:sym typeface="Malgun Gothic"/>
              </a:rPr>
              <a:t>4-5</a:t>
            </a:r>
            <a:r>
              <a:rPr lang="ko-KR" altLang="en-US" sz="1200" dirty="0" smtClean="0">
                <a:solidFill>
                  <a:srgbClr val="3F3F3F"/>
                </a:solidFill>
                <a:latin typeface="맑은 고딕" panose="020B0503020000020004" pitchFamily="50" charset="-127"/>
                <a:ea typeface="맑은 고딕" panose="020B0503020000020004" pitchFamily="50" charset="-127"/>
                <a:cs typeface="Malgun Gothic"/>
                <a:sym typeface="Malgun Gothic"/>
              </a:rPr>
              <a:t>명 이상인 단체인 경우에는</a:t>
            </a:r>
            <a:r>
              <a:rPr lang="ko-KR" altLang="en-US" sz="1200" baseline="0" dirty="0" smtClean="0">
                <a:solidFill>
                  <a:srgbClr val="3F3F3F"/>
                </a:solidFill>
                <a:latin typeface="맑은 고딕" panose="020B0503020000020004" pitchFamily="50" charset="-127"/>
                <a:ea typeface="맑은 고딕" panose="020B0503020000020004" pitchFamily="50" charset="-127"/>
                <a:cs typeface="Malgun Gothic"/>
                <a:sym typeface="Malgun Gothic"/>
              </a:rPr>
              <a:t> 의견 조율하는데 어려움이 있습니다</a:t>
            </a:r>
            <a:r>
              <a:rPr lang="en-US" altLang="ko-KR" sz="1200" baseline="0" dirty="0" smtClean="0">
                <a:solidFill>
                  <a:srgbClr val="3F3F3F"/>
                </a:solidFill>
                <a:latin typeface="맑은 고딕" panose="020B0503020000020004" pitchFamily="50" charset="-127"/>
                <a:ea typeface="맑은 고딕" panose="020B0503020000020004" pitchFamily="50" charset="-127"/>
                <a:cs typeface="Malgun Gothic"/>
                <a:sym typeface="Malgun Gothic"/>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aseline="0" dirty="0" smtClean="0">
                <a:solidFill>
                  <a:srgbClr val="3F3F3F"/>
                </a:solidFill>
                <a:latin typeface="맑은 고딕" panose="020B0503020000020004" pitchFamily="50" charset="-127"/>
                <a:ea typeface="맑은 고딕" panose="020B0503020000020004" pitchFamily="50" charset="-127"/>
                <a:cs typeface="Malgun Gothic"/>
                <a:sym typeface="Malgun Gothic"/>
              </a:rPr>
              <a:t>이러한 문제를 해결하고자</a:t>
            </a:r>
            <a:endParaRPr lang="en-US" altLang="ko-KR" sz="1200" baseline="0" dirty="0" smtClean="0">
              <a:solidFill>
                <a:srgbClr val="3F3F3F"/>
              </a:solidFill>
              <a:latin typeface="맑은 고딕" panose="020B0503020000020004" pitchFamily="50" charset="-127"/>
              <a:ea typeface="맑은 고딕" panose="020B0503020000020004" pitchFamily="50" charset="-127"/>
              <a:cs typeface="Malgun Gothic"/>
              <a:sym typeface="Malgun Gothic"/>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aseline="0" dirty="0" smtClean="0">
                <a:solidFill>
                  <a:srgbClr val="3F3F3F"/>
                </a:solidFill>
                <a:latin typeface="맑은 고딕" panose="020B0503020000020004" pitchFamily="50" charset="-127"/>
                <a:ea typeface="맑은 고딕" panose="020B0503020000020004" pitchFamily="50" charset="-127"/>
                <a:cs typeface="Malgun Gothic"/>
                <a:sym typeface="Malgun Gothic"/>
              </a:rPr>
              <a:t>멤버들의 가능한 날짜들을 서로 체크하고 가능한 날짜들을 직관적으로 보여주어</a:t>
            </a:r>
            <a:endParaRPr lang="en-US" altLang="ko-KR" sz="1200" baseline="0" dirty="0" smtClean="0">
              <a:solidFill>
                <a:srgbClr val="3F3F3F"/>
              </a:solidFill>
              <a:latin typeface="맑은 고딕" panose="020B0503020000020004" pitchFamily="50" charset="-127"/>
              <a:ea typeface="맑은 고딕" panose="020B0503020000020004" pitchFamily="50" charset="-127"/>
              <a:cs typeface="Malgun Gothic"/>
              <a:sym typeface="Malgun Gothic"/>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aseline="0" dirty="0" smtClean="0">
                <a:solidFill>
                  <a:srgbClr val="3F3F3F"/>
                </a:solidFill>
                <a:latin typeface="맑은 고딕" panose="020B0503020000020004" pitchFamily="50" charset="-127"/>
                <a:ea typeface="맑은 고딕" panose="020B0503020000020004" pitchFamily="50" charset="-127"/>
                <a:cs typeface="Malgun Gothic"/>
                <a:sym typeface="Malgun Gothic"/>
              </a:rPr>
              <a:t>효율적으로 일정이 조율될 수 있도록 서비스를 제공하는 것입니다</a:t>
            </a:r>
            <a:r>
              <a:rPr lang="en-US" altLang="ko-KR" sz="1200" baseline="0" dirty="0" smtClean="0">
                <a:solidFill>
                  <a:srgbClr val="3F3F3F"/>
                </a:solidFill>
                <a:latin typeface="맑은 고딕" panose="020B0503020000020004" pitchFamily="50" charset="-127"/>
                <a:ea typeface="맑은 고딕" panose="020B0503020000020004" pitchFamily="50" charset="-127"/>
                <a:cs typeface="Malgun Gothic"/>
                <a:sym typeface="Malgun Gothic"/>
              </a:rPr>
              <a:t>.</a:t>
            </a:r>
            <a:endParaRPr lang="en-US" altLang="ko-KR" sz="1200" dirty="0" smtClean="0">
              <a:solidFill>
                <a:srgbClr val="3F3F3F"/>
              </a:solidFill>
              <a:latin typeface="맑은 고딕" panose="020B0503020000020004" pitchFamily="50" charset="-127"/>
              <a:ea typeface="맑은 고딕" panose="020B0503020000020004" pitchFamily="50" charset="-127"/>
              <a:cs typeface="Malgun Gothic"/>
              <a:sym typeface="Malgun Gothic"/>
            </a:endParaRPr>
          </a:p>
          <a:p>
            <a:pPr marL="0" lvl="0" indent="0" algn="l" rtl="0">
              <a:spcBef>
                <a:spcPts val="0"/>
              </a:spcBef>
              <a:spcAft>
                <a:spcPts val="0"/>
              </a:spcAft>
              <a:buNone/>
            </a:pPr>
            <a:endParaRPr lang="en-US" altLang="ko-KR" dirty="0" smtClean="0"/>
          </a:p>
          <a:p>
            <a:pPr marL="0" lvl="0" indent="0" algn="l" rtl="0">
              <a:spcBef>
                <a:spcPts val="0"/>
              </a:spcBef>
              <a:spcAft>
                <a:spcPts val="0"/>
              </a:spcAft>
              <a:buNone/>
            </a:pPr>
            <a:endParaRPr dirty="0"/>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99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fld id="{F8166F1F-CE9B-4651-A6AA-CD717754106B}" type="datetimeFigureOut">
              <a:rPr lang="en-US" smtClean="0"/>
              <a:pPr/>
              <a:t>1/29/2021</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B1393E5F-521B-4CAD-9D3A-AE923D912DCE}"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A76116CE-C4A3-4A05-B2D7-7C2E9A889C0F}" type="datetimeFigureOut">
              <a:rPr lang="en-US" smtClean="0"/>
              <a:pPr/>
              <a:t>1/29/2021</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B1393E5F-521B-4CAD-9D3A-AE923D912DC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A76116CE-C4A3-4A05-B2D7-7C2E9A889C0F}" type="datetimeFigureOut">
              <a:rPr lang="en-US" smtClean="0"/>
              <a:pPr/>
              <a:t>1/29/2021</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B1393E5F-521B-4CAD-9D3A-AE923D912DC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A76116CE-C4A3-4A05-B2D7-7C2E9A889C0F}" type="datetimeFigureOut">
              <a:rPr lang="en-US" smtClean="0"/>
              <a:pPr/>
              <a:t>1/29/2021</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B1393E5F-521B-4CAD-9D3A-AE923D912DC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fld id="{A76116CE-C4A3-4A05-B2D7-7C2E9A889C0F}" type="datetimeFigureOut">
              <a:rPr lang="en-US" smtClean="0"/>
              <a:pPr/>
              <a:t>1/29/2021</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B1393E5F-521B-4CAD-9D3A-AE923D912DCE}"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vl1pPr>
          </a:lstStyle>
          <a:p>
            <a:fld id="{A76116CE-C4A3-4A05-B2D7-7C2E9A889C0F}" type="datetimeFigureOut">
              <a:rPr lang="en-US" smtClean="0"/>
              <a:pPr/>
              <a:t>1/29/2021</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B1393E5F-521B-4CAD-9D3A-AE923D912DC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vl1pPr>
          </a:lstStyle>
          <a:p>
            <a:fld id="{A76116CE-C4A3-4A05-B2D7-7C2E9A889C0F}" type="datetimeFigureOut">
              <a:rPr lang="en-US" smtClean="0"/>
              <a:pPr/>
              <a:t>1/29/2021</a:t>
            </a:fld>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B1393E5F-521B-4CAD-9D3A-AE923D912DC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fld id="{A76116CE-C4A3-4A05-B2D7-7C2E9A889C0F}" type="datetimeFigureOut">
              <a:rPr lang="en-US" smtClean="0"/>
              <a:pPr/>
              <a:t>1/29/2021</a:t>
            </a:fld>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B1393E5F-521B-4CAD-9D3A-AE923D912DC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A76116CE-C4A3-4A05-B2D7-7C2E9A889C0F}" type="datetimeFigureOut">
              <a:rPr lang="en-US" smtClean="0"/>
              <a:pPr/>
              <a:t>1/29/2021</a:t>
            </a:fld>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B1393E5F-521B-4CAD-9D3A-AE923D912DC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vl1pPr>
          </a:lstStyle>
          <a:p>
            <a:fld id="{A76116CE-C4A3-4A05-B2D7-7C2E9A889C0F}" type="datetimeFigureOut">
              <a:rPr lang="en-US" smtClean="0"/>
              <a:pPr/>
              <a:t>1/29/2021</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B1393E5F-521B-4CAD-9D3A-AE923D912DC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vl1pPr>
          </a:lstStyle>
          <a:p>
            <a:fld id="{A76116CE-C4A3-4A05-B2D7-7C2E9A889C0F}" type="datetimeFigureOut">
              <a:rPr lang="en-US" smtClean="0"/>
              <a:pPr/>
              <a:t>1/29/2021</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B1393E5F-521B-4CAD-9D3A-AE923D912DC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pPr/>
              <a:t>1/29/2021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jpe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C94F8"/>
        </a:solidFill>
        <a:effectLst/>
      </p:bgPr>
    </p:bg>
    <p:spTree>
      <p:nvGrpSpPr>
        <p:cNvPr id="1" name=""/>
        <p:cNvGrpSpPr/>
        <p:nvPr/>
      </p:nvGrpSpPr>
      <p:grpSpPr>
        <a:xfrm>
          <a:off x="0" y="0"/>
          <a:ext cx="0" cy="0"/>
          <a:chOff x="0" y="0"/>
          <a:chExt cx="0" cy="0"/>
        </a:xfrm>
      </p:grpSpPr>
      <p:grpSp>
        <p:nvGrpSpPr>
          <p:cNvPr id="1001" name="그룹 1001"/>
          <p:cNvGrpSpPr/>
          <p:nvPr/>
        </p:nvGrpSpPr>
        <p:grpSpPr>
          <a:xfrm>
            <a:off x="4268503" y="5483336"/>
            <a:ext cx="2177585" cy="79329"/>
            <a:chOff x="4268503" y="5559536"/>
            <a:chExt cx="2177585" cy="79329"/>
          </a:xfrm>
        </p:grpSpPr>
        <p:pic>
          <p:nvPicPr>
            <p:cNvPr id="5" name="Object 4"/>
            <p:cNvPicPr>
              <a:picLocks noChangeAspect="1"/>
            </p:cNvPicPr>
            <p:nvPr/>
          </p:nvPicPr>
          <p:blipFill>
            <a:blip r:embed="rId3" cstate="print"/>
            <a:stretch>
              <a:fillRect/>
            </a:stretch>
          </p:blipFill>
          <p:spPr>
            <a:xfrm>
              <a:off x="4268503" y="5559536"/>
              <a:ext cx="2177585" cy="79329"/>
            </a:xfrm>
            <a:prstGeom prst="rect">
              <a:avLst/>
            </a:prstGeom>
          </p:spPr>
        </p:pic>
      </p:grpSp>
      <p:grpSp>
        <p:nvGrpSpPr>
          <p:cNvPr id="1002" name="그룹 1002"/>
          <p:cNvGrpSpPr/>
          <p:nvPr/>
        </p:nvGrpSpPr>
        <p:grpSpPr>
          <a:xfrm>
            <a:off x="11745267" y="5510875"/>
            <a:ext cx="2177585" cy="79329"/>
            <a:chOff x="11745267" y="5587075"/>
            <a:chExt cx="2177585" cy="79329"/>
          </a:xfrm>
        </p:grpSpPr>
        <p:pic>
          <p:nvPicPr>
            <p:cNvPr id="8" name="Object 7"/>
            <p:cNvPicPr>
              <a:picLocks noChangeAspect="1"/>
            </p:cNvPicPr>
            <p:nvPr/>
          </p:nvPicPr>
          <p:blipFill>
            <a:blip r:embed="rId3" cstate="print"/>
            <a:stretch>
              <a:fillRect/>
            </a:stretch>
          </p:blipFill>
          <p:spPr>
            <a:xfrm>
              <a:off x="11745267" y="5587075"/>
              <a:ext cx="2177585" cy="79329"/>
            </a:xfrm>
            <a:prstGeom prst="rect">
              <a:avLst/>
            </a:prstGeom>
          </p:spPr>
        </p:pic>
      </p:grpSp>
      <p:sp>
        <p:nvSpPr>
          <p:cNvPr id="4" name="TextBox 3"/>
          <p:cNvSpPr txBox="1"/>
          <p:nvPr/>
        </p:nvSpPr>
        <p:spPr>
          <a:xfrm>
            <a:off x="3962400" y="3238500"/>
            <a:ext cx="10287000" cy="1938992"/>
          </a:xfrm>
          <a:prstGeom prst="rect">
            <a:avLst/>
          </a:prstGeom>
          <a:noFill/>
        </p:spPr>
        <p:txBody>
          <a:bodyPr wrap="square" rtlCol="0">
            <a:spAutoFit/>
          </a:bodyPr>
          <a:lstStyle/>
          <a:p>
            <a:pPr algn="ctr"/>
            <a:r>
              <a:rPr lang="en-US" altLang="ko-KR" sz="12000" dirty="0">
                <a:solidFill>
                  <a:schemeClr val="bg1"/>
                </a:solidFill>
                <a:latin typeface="여기어때 잘난체" panose="020B0600000101010101" pitchFamily="50" charset="-127"/>
                <a:ea typeface="여기어때 잘난체" panose="020B0600000101010101"/>
              </a:rPr>
              <a:t>LET’S</a:t>
            </a:r>
            <a:r>
              <a:rPr lang="en-US" altLang="ko-KR" sz="12000" dirty="0">
                <a:solidFill>
                  <a:schemeClr val="bg1"/>
                </a:solidFill>
                <a:latin typeface="여기어때 잘난체" panose="020B0600000101010101" pitchFamily="50" charset="-127"/>
                <a:ea typeface="여기어때 잘난체" panose="020B0600000101010101" pitchFamily="50" charset="-127"/>
              </a:rPr>
              <a:t> MEET</a:t>
            </a:r>
            <a:endParaRPr lang="ko-KR" altLang="en-US" sz="12000" dirty="0">
              <a:solidFill>
                <a:schemeClr val="bg1"/>
              </a:solidFill>
              <a:latin typeface="여기어때 잘난체" panose="020B0600000101010101" pitchFamily="50" charset="-127"/>
              <a:ea typeface="여기어때 잘난체" panose="020B0600000101010101" pitchFamily="50" charset="-127"/>
            </a:endParaRPr>
          </a:p>
        </p:txBody>
      </p:sp>
      <p:sp>
        <p:nvSpPr>
          <p:cNvPr id="2" name="TextBox 1"/>
          <p:cNvSpPr txBox="1"/>
          <p:nvPr/>
        </p:nvSpPr>
        <p:spPr>
          <a:xfrm>
            <a:off x="4531956" y="8167926"/>
            <a:ext cx="9122252" cy="861774"/>
          </a:xfrm>
          <a:prstGeom prst="rect">
            <a:avLst/>
          </a:prstGeom>
          <a:noFill/>
        </p:spPr>
        <p:txBody>
          <a:bodyPr wrap="square" rtlCol="0">
            <a:spAutoFit/>
          </a:bodyPr>
          <a:lstStyle/>
          <a:p>
            <a:pPr algn="ctr"/>
            <a:r>
              <a:rPr lang="en-US" altLang="ko-KR" sz="2500" b="1" dirty="0">
                <a:solidFill>
                  <a:srgbClr val="FFFF00"/>
                </a:solidFill>
                <a:latin typeface="여기어때 잘난체" panose="020B0600000101010101" pitchFamily="50" charset="-127"/>
                <a:ea typeface="여기어때 잘난체" panose="020B0600000101010101" pitchFamily="50" charset="-127"/>
              </a:rPr>
              <a:t>7</a:t>
            </a:r>
            <a:r>
              <a:rPr lang="ko-KR" altLang="en-US" sz="2500" b="1" dirty="0">
                <a:solidFill>
                  <a:srgbClr val="FFFF00"/>
                </a:solidFill>
                <a:latin typeface="여기어때 잘난체" panose="020B0600000101010101" pitchFamily="50" charset="-127"/>
                <a:ea typeface="여기어때 잘난체" panose="020B0600000101010101" pitchFamily="50" charset="-127"/>
              </a:rPr>
              <a:t>조 안 잔다 팀</a:t>
            </a:r>
            <a:endParaRPr lang="en-US" altLang="ko-KR" sz="2500" b="1" dirty="0">
              <a:solidFill>
                <a:srgbClr val="FFFF00"/>
              </a:solidFill>
              <a:latin typeface="여기어때 잘난체" panose="020B0600000101010101" pitchFamily="50" charset="-127"/>
              <a:ea typeface="여기어때 잘난체" panose="020B0600000101010101" pitchFamily="50" charset="-127"/>
            </a:endParaRPr>
          </a:p>
          <a:p>
            <a:pPr algn="ctr"/>
            <a:r>
              <a:rPr lang="ko-KR" altLang="en-US" sz="2500" b="1" dirty="0">
                <a:solidFill>
                  <a:schemeClr val="bg1"/>
                </a:solidFill>
                <a:latin typeface="여기어때 잘난체" panose="020B0600000101010101" pitchFamily="50" charset="-127"/>
                <a:ea typeface="여기어때 잘난체" panose="020B0600000101010101" pitchFamily="50" charset="-127"/>
              </a:rPr>
              <a:t>김지현 김동빈 이성헌 이주이 </a:t>
            </a:r>
            <a:r>
              <a:rPr lang="ko-KR" altLang="en-US" sz="2500" b="1" dirty="0" err="1">
                <a:solidFill>
                  <a:schemeClr val="bg1"/>
                </a:solidFill>
                <a:latin typeface="여기어때 잘난체" panose="020B0600000101010101" pitchFamily="50" charset="-127"/>
                <a:ea typeface="여기어때 잘난체" panose="020B0600000101010101" pitchFamily="50" charset="-127"/>
              </a:rPr>
              <a:t>임호빈</a:t>
            </a:r>
            <a:endParaRPr lang="ko-KR" altLang="en-US" sz="2500" b="1" dirty="0">
              <a:solidFill>
                <a:schemeClr val="bg1"/>
              </a:solidFill>
              <a:latin typeface="여기어때 잘난체" panose="020B0600000101010101" pitchFamily="50" charset="-127"/>
              <a:ea typeface="여기어때 잘난체" panose="020B0600000101010101" pitchFamily="50" charset="-127"/>
            </a:endParaRPr>
          </a:p>
        </p:txBody>
      </p:sp>
      <p:sp>
        <p:nvSpPr>
          <p:cNvPr id="6" name="TextBox 5"/>
          <p:cNvSpPr txBox="1"/>
          <p:nvPr/>
        </p:nvSpPr>
        <p:spPr>
          <a:xfrm>
            <a:off x="6705600" y="5291435"/>
            <a:ext cx="4800600" cy="492443"/>
          </a:xfrm>
          <a:prstGeom prst="rect">
            <a:avLst/>
          </a:prstGeom>
          <a:noFill/>
        </p:spPr>
        <p:txBody>
          <a:bodyPr wrap="square" rtlCol="0">
            <a:spAutoFit/>
          </a:bodyPr>
          <a:lstStyle/>
          <a:p>
            <a:pPr algn="ctr"/>
            <a:r>
              <a:rPr lang="ko-KR" altLang="en-US" sz="2600" dirty="0">
                <a:solidFill>
                  <a:schemeClr val="bg1"/>
                </a:solidFill>
                <a:latin typeface="여기어때 잘난체" panose="020B0600000101010101" pitchFamily="50" charset="-127"/>
                <a:ea typeface="여기어때 잘난체" panose="020B0600000101010101" pitchFamily="50" charset="-127"/>
              </a:rPr>
              <a:t>고민없이 </a:t>
            </a:r>
            <a:r>
              <a:rPr lang="ko-KR" altLang="en-US" sz="2600" dirty="0">
                <a:solidFill>
                  <a:srgbClr val="FFFF00"/>
                </a:solidFill>
                <a:latin typeface="여기어때 잘난체" panose="020B0600000101010101" pitchFamily="50" charset="-127"/>
                <a:ea typeface="여기어때 잘난체" panose="020B0600000101010101" pitchFamily="50" charset="-127"/>
              </a:rPr>
              <a:t>약속</a:t>
            </a:r>
            <a:r>
              <a:rPr lang="ko-KR" altLang="en-US" sz="2600" dirty="0">
                <a:solidFill>
                  <a:schemeClr val="bg1"/>
                </a:solidFill>
                <a:latin typeface="여기어때 잘난체" panose="020B0600000101010101" pitchFamily="50" charset="-127"/>
                <a:ea typeface="여기어때 잘난체" panose="020B0600000101010101" pitchFamily="50" charset="-127"/>
              </a:rPr>
              <a:t> 잡고 싶다면</a:t>
            </a:r>
            <a:r>
              <a:rPr lang="en-US" altLang="ko-KR" sz="2600" dirty="0">
                <a:solidFill>
                  <a:schemeClr val="bg1"/>
                </a:solidFill>
                <a:latin typeface="여기어때 잘난체" panose="020B0600000101010101" pitchFamily="50" charset="-127"/>
                <a:ea typeface="여기어때 잘난체" panose="020B0600000101010101" pitchFamily="50" charset="-127"/>
              </a:rPr>
              <a:t>?!</a:t>
            </a:r>
            <a:endParaRPr lang="ko-KR" altLang="en-US" sz="2600" dirty="0">
              <a:solidFill>
                <a:schemeClr val="bg1"/>
              </a:solidFill>
              <a:latin typeface="여기어때 잘난체" panose="020B0600000101010101" pitchFamily="50" charset="-127"/>
              <a:ea typeface="여기어때 잘난체" panose="020B0600000101010101" pitchFamily="50"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38" name="그룹 1011"/>
          <p:cNvGrpSpPr/>
          <p:nvPr/>
        </p:nvGrpSpPr>
        <p:grpSpPr>
          <a:xfrm>
            <a:off x="977358" y="1220958"/>
            <a:ext cx="16330999" cy="55418"/>
            <a:chOff x="977358" y="1220958"/>
            <a:chExt cx="16330999" cy="55418"/>
          </a:xfrm>
        </p:grpSpPr>
        <p:pic>
          <p:nvPicPr>
            <p:cNvPr id="39" name="Object 44"/>
            <p:cNvPicPr>
              <a:picLocks noChangeAspect="1"/>
            </p:cNvPicPr>
            <p:nvPr/>
          </p:nvPicPr>
          <p:blipFill>
            <a:blip r:embed="rId3" cstate="print"/>
            <a:stretch>
              <a:fillRect/>
            </a:stretch>
          </p:blipFill>
          <p:spPr>
            <a:xfrm>
              <a:off x="977358" y="1220958"/>
              <a:ext cx="16330999" cy="55418"/>
            </a:xfrm>
            <a:prstGeom prst="rect">
              <a:avLst/>
            </a:prstGeom>
          </p:spPr>
        </p:pic>
      </p:grpSp>
      <p:grpSp>
        <p:nvGrpSpPr>
          <p:cNvPr id="42" name="그룹 1012"/>
          <p:cNvGrpSpPr/>
          <p:nvPr/>
        </p:nvGrpSpPr>
        <p:grpSpPr>
          <a:xfrm>
            <a:off x="977358" y="9073658"/>
            <a:ext cx="16330999" cy="55418"/>
            <a:chOff x="977358" y="9073658"/>
            <a:chExt cx="16330999" cy="55418"/>
          </a:xfrm>
        </p:grpSpPr>
        <p:pic>
          <p:nvPicPr>
            <p:cNvPr id="43" name="Object 47"/>
            <p:cNvPicPr>
              <a:picLocks noChangeAspect="1"/>
            </p:cNvPicPr>
            <p:nvPr/>
          </p:nvPicPr>
          <p:blipFill>
            <a:blip r:embed="rId3" cstate="print"/>
            <a:stretch>
              <a:fillRect/>
            </a:stretch>
          </p:blipFill>
          <p:spPr>
            <a:xfrm>
              <a:off x="977358" y="9073658"/>
              <a:ext cx="16330999" cy="55418"/>
            </a:xfrm>
            <a:prstGeom prst="rect">
              <a:avLst/>
            </a:prstGeom>
          </p:spPr>
        </p:pic>
      </p:grpSp>
      <p:sp>
        <p:nvSpPr>
          <p:cNvPr id="11" name="TextBox 10"/>
          <p:cNvSpPr txBox="1"/>
          <p:nvPr/>
        </p:nvSpPr>
        <p:spPr>
          <a:xfrm>
            <a:off x="12268200" y="3819471"/>
            <a:ext cx="3124200" cy="707886"/>
          </a:xfrm>
          <a:prstGeom prst="rect">
            <a:avLst/>
          </a:prstGeom>
          <a:noFill/>
        </p:spPr>
        <p:txBody>
          <a:bodyPr wrap="square" rtlCol="0">
            <a:spAutoFit/>
          </a:bodyPr>
          <a:lstStyle/>
          <a:p>
            <a:r>
              <a:rPr lang="ko-KR" altLang="en-US" sz="4000" dirty="0" smtClean="0">
                <a:latin typeface="여기어때 잘난체" panose="020B0600000101010101" pitchFamily="50" charset="-127"/>
                <a:ea typeface="여기어때 잘난체" panose="020B0600000101010101" pitchFamily="50" charset="-127"/>
              </a:rPr>
              <a:t>중간 지점</a:t>
            </a:r>
            <a:endParaRPr lang="ko-KR" altLang="en-US" sz="4000" dirty="0">
              <a:latin typeface="여기어때 잘난체" panose="020B0600000101010101" pitchFamily="50" charset="-127"/>
              <a:ea typeface="여기어때 잘난체" panose="020B0600000101010101" pitchFamily="50" charset="-127"/>
            </a:endParaRPr>
          </a:p>
        </p:txBody>
      </p:sp>
      <p:sp>
        <p:nvSpPr>
          <p:cNvPr id="12" name="TextBox 11"/>
          <p:cNvSpPr txBox="1"/>
          <p:nvPr/>
        </p:nvSpPr>
        <p:spPr>
          <a:xfrm>
            <a:off x="1143000" y="737704"/>
            <a:ext cx="5334000" cy="461665"/>
          </a:xfrm>
          <a:prstGeom prst="rect">
            <a:avLst/>
          </a:prstGeom>
          <a:noFill/>
        </p:spPr>
        <p:txBody>
          <a:bodyPr wrap="square" rtlCol="0">
            <a:spAutoFit/>
          </a:bodyPr>
          <a:lstStyle/>
          <a:p>
            <a:r>
              <a:rPr lang="ko-KR" altLang="en-US" sz="2400" dirty="0" smtClean="0">
                <a:latin typeface="여기어때 잘난체" panose="020B0600000101010101" pitchFamily="50" charset="-127"/>
                <a:ea typeface="여기어때 잘난체" panose="020B0600000101010101" pitchFamily="50" charset="-127"/>
              </a:rPr>
              <a:t>프로젝트 서비스 주요 기능 소개</a:t>
            </a:r>
            <a:endParaRPr lang="ko-KR" altLang="en-US" sz="2400" dirty="0">
              <a:latin typeface="여기어때 잘난체" panose="020B0600000101010101" pitchFamily="50" charset="-127"/>
              <a:ea typeface="여기어때 잘난체" panose="020B0600000101010101" pitchFamily="50" charset="-127"/>
            </a:endParaRPr>
          </a:p>
        </p:txBody>
      </p:sp>
      <p:sp>
        <p:nvSpPr>
          <p:cNvPr id="5" name="직사각형 4"/>
          <p:cNvSpPr/>
          <p:nvPr/>
        </p:nvSpPr>
        <p:spPr>
          <a:xfrm>
            <a:off x="10678288" y="5162891"/>
            <a:ext cx="5791200" cy="1477328"/>
          </a:xfrm>
          <a:prstGeom prst="rect">
            <a:avLst/>
          </a:prstGeom>
        </p:spPr>
        <p:txBody>
          <a:bodyPr wrap="square">
            <a:spAutoFit/>
          </a:bodyPr>
          <a:lstStyle/>
          <a:p>
            <a:pPr lvl="0" algn="ctr">
              <a:lnSpc>
                <a:spcPct val="150000"/>
              </a:lnSpc>
            </a:pPr>
            <a:r>
              <a:rPr lang="ko-KR" altLang="en-US" sz="2000" dirty="0" smtClean="0">
                <a:solidFill>
                  <a:srgbClr val="3F3F3F"/>
                </a:solidFill>
                <a:latin typeface="맑은 고딕" panose="020B0503020000020004" pitchFamily="50" charset="-127"/>
                <a:ea typeface="맑은 고딕" panose="020B0503020000020004" pitchFamily="50" charset="-127"/>
                <a:cs typeface="Malgun Gothic"/>
                <a:sym typeface="Malgun Gothic"/>
              </a:rPr>
              <a:t>멤버들의 위치를 종합해 중간 지점을 알려주고 중간 지점의 반경 </a:t>
            </a:r>
            <a:r>
              <a:rPr lang="en-US" altLang="ko-KR" sz="2000" dirty="0" smtClean="0">
                <a:solidFill>
                  <a:srgbClr val="3F3F3F"/>
                </a:solidFill>
                <a:latin typeface="맑은 고딕" panose="020B0503020000020004" pitchFamily="50" charset="-127"/>
                <a:ea typeface="맑은 고딕" panose="020B0503020000020004" pitchFamily="50" charset="-127"/>
                <a:cs typeface="Malgun Gothic"/>
                <a:sym typeface="Malgun Gothic"/>
              </a:rPr>
              <a:t>1km</a:t>
            </a:r>
            <a:r>
              <a:rPr lang="ko-KR" altLang="en-US" sz="2000" dirty="0" smtClean="0">
                <a:solidFill>
                  <a:srgbClr val="3F3F3F"/>
                </a:solidFill>
                <a:latin typeface="맑은 고딕" panose="020B0503020000020004" pitchFamily="50" charset="-127"/>
                <a:ea typeface="맑은 고딕" panose="020B0503020000020004" pitchFamily="50" charset="-127"/>
                <a:cs typeface="Malgun Gothic"/>
                <a:sym typeface="Malgun Gothic"/>
              </a:rPr>
              <a:t>의 주변 가게들을 추천하는 서비스를 구현할 예정입니다</a:t>
            </a:r>
            <a:r>
              <a:rPr lang="en-US" altLang="ko-KR" sz="2000" dirty="0" smtClean="0">
                <a:solidFill>
                  <a:srgbClr val="3F3F3F"/>
                </a:solidFill>
                <a:latin typeface="맑은 고딕" panose="020B0503020000020004" pitchFamily="50" charset="-127"/>
                <a:ea typeface="맑은 고딕" panose="020B0503020000020004" pitchFamily="50" charset="-127"/>
                <a:cs typeface="Malgun Gothic"/>
                <a:sym typeface="Malgun Gothic"/>
              </a:rPr>
              <a:t>.</a:t>
            </a:r>
            <a:endParaRPr lang="en-US" altLang="ko-KR" sz="2000" dirty="0">
              <a:solidFill>
                <a:srgbClr val="3F3F3F"/>
              </a:solidFill>
              <a:latin typeface="맑은 고딕" panose="020B0503020000020004" pitchFamily="50" charset="-127"/>
              <a:ea typeface="맑은 고딕" panose="020B0503020000020004" pitchFamily="50" charset="-127"/>
              <a:cs typeface="Calibri"/>
              <a:sym typeface="Malgun Gothic"/>
            </a:endParaRPr>
          </a:p>
        </p:txBody>
      </p:sp>
      <p:sp>
        <p:nvSpPr>
          <p:cNvPr id="8" name="AutoShape 10" descr="지도 마커 포인트 무료 아이콘 의 Simpleicon Plac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grpSp>
        <p:nvGrpSpPr>
          <p:cNvPr id="25" name="그룹 24"/>
          <p:cNvGrpSpPr/>
          <p:nvPr/>
        </p:nvGrpSpPr>
        <p:grpSpPr>
          <a:xfrm>
            <a:off x="1524000" y="1817448"/>
            <a:ext cx="7543800" cy="6831252"/>
            <a:chOff x="4248150" y="1672962"/>
            <a:chExt cx="8655646" cy="7685350"/>
          </a:xfrm>
        </p:grpSpPr>
        <p:pic>
          <p:nvPicPr>
            <p:cNvPr id="10" name="그림 9"/>
            <p:cNvPicPr>
              <a:picLocks noChangeAspect="1"/>
            </p:cNvPicPr>
            <p:nvPr/>
          </p:nvPicPr>
          <p:blipFill rotWithShape="1">
            <a:blip r:embed="rId4"/>
            <a:srcRect t="8829" r="11603"/>
            <a:stretch/>
          </p:blipFill>
          <p:spPr>
            <a:xfrm>
              <a:off x="4248150" y="1672962"/>
              <a:ext cx="8655646" cy="7685350"/>
            </a:xfrm>
            <a:prstGeom prst="rect">
              <a:avLst/>
            </a:prstGeom>
          </p:spPr>
        </p:pic>
        <p:cxnSp>
          <p:nvCxnSpPr>
            <p:cNvPr id="14" name="직선 연결선 13"/>
            <p:cNvCxnSpPr/>
            <p:nvPr/>
          </p:nvCxnSpPr>
          <p:spPr>
            <a:xfrm>
              <a:off x="6096000" y="2704293"/>
              <a:ext cx="1295400" cy="4420407"/>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직선 연결선 20"/>
            <p:cNvCxnSpPr/>
            <p:nvPr/>
          </p:nvCxnSpPr>
          <p:spPr>
            <a:xfrm>
              <a:off x="6096000" y="2704293"/>
              <a:ext cx="3046857" cy="3734607"/>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직선 연결선 27"/>
            <p:cNvCxnSpPr/>
            <p:nvPr/>
          </p:nvCxnSpPr>
          <p:spPr>
            <a:xfrm flipV="1">
              <a:off x="7391400" y="6384451"/>
              <a:ext cx="1751457" cy="740249"/>
            </a:xfrm>
            <a:prstGeom prst="line">
              <a:avLst/>
            </a:prstGeom>
          </p:spPr>
          <p:style>
            <a:lnRef idx="3">
              <a:schemeClr val="accent2"/>
            </a:lnRef>
            <a:fillRef idx="0">
              <a:schemeClr val="accent2"/>
            </a:fillRef>
            <a:effectRef idx="2">
              <a:schemeClr val="accent2"/>
            </a:effectRef>
            <a:fontRef idx="minor">
              <a:schemeClr val="tx1"/>
            </a:fontRef>
          </p:style>
        </p:cxnSp>
        <p:sp>
          <p:nvSpPr>
            <p:cNvPr id="24" name="포인트가 5개인 별 23"/>
            <p:cNvSpPr/>
            <p:nvPr/>
          </p:nvSpPr>
          <p:spPr>
            <a:xfrm>
              <a:off x="7039546" y="4750879"/>
              <a:ext cx="703707" cy="68580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2539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38" name="그룹 1011"/>
          <p:cNvGrpSpPr/>
          <p:nvPr/>
        </p:nvGrpSpPr>
        <p:grpSpPr>
          <a:xfrm>
            <a:off x="977358" y="1220958"/>
            <a:ext cx="16330999" cy="55418"/>
            <a:chOff x="977358" y="1220958"/>
            <a:chExt cx="16330999" cy="55418"/>
          </a:xfrm>
        </p:grpSpPr>
        <p:pic>
          <p:nvPicPr>
            <p:cNvPr id="39" name="Object 44"/>
            <p:cNvPicPr>
              <a:picLocks noChangeAspect="1"/>
            </p:cNvPicPr>
            <p:nvPr/>
          </p:nvPicPr>
          <p:blipFill>
            <a:blip r:embed="rId3" cstate="print"/>
            <a:stretch>
              <a:fillRect/>
            </a:stretch>
          </p:blipFill>
          <p:spPr>
            <a:xfrm>
              <a:off x="977358" y="1220958"/>
              <a:ext cx="16330999" cy="55418"/>
            </a:xfrm>
            <a:prstGeom prst="rect">
              <a:avLst/>
            </a:prstGeom>
          </p:spPr>
        </p:pic>
      </p:grpSp>
      <p:grpSp>
        <p:nvGrpSpPr>
          <p:cNvPr id="42" name="그룹 1012"/>
          <p:cNvGrpSpPr/>
          <p:nvPr/>
        </p:nvGrpSpPr>
        <p:grpSpPr>
          <a:xfrm>
            <a:off x="977358" y="9073658"/>
            <a:ext cx="16330999" cy="55418"/>
            <a:chOff x="977358" y="9073658"/>
            <a:chExt cx="16330999" cy="55418"/>
          </a:xfrm>
        </p:grpSpPr>
        <p:pic>
          <p:nvPicPr>
            <p:cNvPr id="43" name="Object 47"/>
            <p:cNvPicPr>
              <a:picLocks noChangeAspect="1"/>
            </p:cNvPicPr>
            <p:nvPr/>
          </p:nvPicPr>
          <p:blipFill>
            <a:blip r:embed="rId3" cstate="print"/>
            <a:stretch>
              <a:fillRect/>
            </a:stretch>
          </p:blipFill>
          <p:spPr>
            <a:xfrm>
              <a:off x="977358" y="9073658"/>
              <a:ext cx="16330999" cy="55418"/>
            </a:xfrm>
            <a:prstGeom prst="rect">
              <a:avLst/>
            </a:prstGeom>
          </p:spPr>
        </p:pic>
      </p:grpSp>
      <p:sp>
        <p:nvSpPr>
          <p:cNvPr id="4" name="TextBox 3"/>
          <p:cNvSpPr txBox="1"/>
          <p:nvPr/>
        </p:nvSpPr>
        <p:spPr>
          <a:xfrm>
            <a:off x="12192000" y="4113188"/>
            <a:ext cx="3276600" cy="707886"/>
          </a:xfrm>
          <a:prstGeom prst="rect">
            <a:avLst/>
          </a:prstGeom>
          <a:noFill/>
        </p:spPr>
        <p:txBody>
          <a:bodyPr wrap="square" rtlCol="0">
            <a:spAutoFit/>
          </a:bodyPr>
          <a:lstStyle/>
          <a:p>
            <a:r>
              <a:rPr lang="ko-KR" altLang="en-US" sz="4000" dirty="0" smtClean="0">
                <a:latin typeface="여기어때 잘난체" panose="020B0600000101010101" pitchFamily="50" charset="-127"/>
                <a:ea typeface="여기어때 잘난체" panose="020B0600000101010101" pitchFamily="50" charset="-127"/>
              </a:rPr>
              <a:t>장소 추천</a:t>
            </a:r>
            <a:endParaRPr lang="ko-KR" altLang="en-US" sz="4000" dirty="0">
              <a:latin typeface="여기어때 잘난체" panose="020B0600000101010101" pitchFamily="50" charset="-127"/>
              <a:ea typeface="여기어때 잘난체" panose="020B0600000101010101" pitchFamily="50" charset="-127"/>
            </a:endParaRPr>
          </a:p>
        </p:txBody>
      </p:sp>
      <p:sp>
        <p:nvSpPr>
          <p:cNvPr id="12" name="TextBox 11"/>
          <p:cNvSpPr txBox="1"/>
          <p:nvPr/>
        </p:nvSpPr>
        <p:spPr>
          <a:xfrm>
            <a:off x="1143000" y="737704"/>
            <a:ext cx="5334000" cy="461665"/>
          </a:xfrm>
          <a:prstGeom prst="rect">
            <a:avLst/>
          </a:prstGeom>
          <a:noFill/>
        </p:spPr>
        <p:txBody>
          <a:bodyPr wrap="square" rtlCol="0">
            <a:spAutoFit/>
          </a:bodyPr>
          <a:lstStyle/>
          <a:p>
            <a:r>
              <a:rPr lang="ko-KR" altLang="en-US" sz="2400" dirty="0" smtClean="0">
                <a:latin typeface="여기어때 잘난체" panose="020B0600000101010101" pitchFamily="50" charset="-127"/>
                <a:ea typeface="여기어때 잘난체" panose="020B0600000101010101" pitchFamily="50" charset="-127"/>
              </a:rPr>
              <a:t>프로젝트 서비스 주요 기능 소개</a:t>
            </a:r>
            <a:endParaRPr lang="ko-KR" altLang="en-US" sz="2400" dirty="0">
              <a:latin typeface="여기어때 잘난체" panose="020B0600000101010101" pitchFamily="50" charset="-127"/>
              <a:ea typeface="여기어때 잘난체" panose="020B0600000101010101" pitchFamily="50" charset="-127"/>
            </a:endParaRPr>
          </a:p>
        </p:txBody>
      </p:sp>
      <p:sp>
        <p:nvSpPr>
          <p:cNvPr id="5" name="직사각형 4"/>
          <p:cNvSpPr/>
          <p:nvPr/>
        </p:nvSpPr>
        <p:spPr>
          <a:xfrm>
            <a:off x="10896600" y="5258009"/>
            <a:ext cx="5334000" cy="923330"/>
          </a:xfrm>
          <a:prstGeom prst="rect">
            <a:avLst/>
          </a:prstGeom>
        </p:spPr>
        <p:txBody>
          <a:bodyPr wrap="square">
            <a:spAutoFit/>
          </a:bodyPr>
          <a:lstStyle/>
          <a:p>
            <a:pPr lvl="0" algn="ctr">
              <a:lnSpc>
                <a:spcPct val="150000"/>
              </a:lnSpc>
            </a:pPr>
            <a:r>
              <a:rPr lang="ko-KR" altLang="en-US" dirty="0" smtClean="0">
                <a:solidFill>
                  <a:srgbClr val="3F3F3F"/>
                </a:solidFill>
                <a:latin typeface="맑은 고딕" panose="020B0503020000020004" pitchFamily="50" charset="-127"/>
                <a:ea typeface="맑은 고딕" panose="020B0503020000020004" pitchFamily="50" charset="-127"/>
                <a:cs typeface="Calibri"/>
                <a:sym typeface="Malgun Gothic"/>
              </a:rPr>
              <a:t>중간 지점에 가장 가까운 </a:t>
            </a:r>
            <a:r>
              <a:rPr lang="ko-KR" altLang="en-US" dirty="0" err="1" smtClean="0">
                <a:solidFill>
                  <a:srgbClr val="3F3F3F"/>
                </a:solidFill>
                <a:latin typeface="맑은 고딕" panose="020B0503020000020004" pitchFamily="50" charset="-127"/>
                <a:ea typeface="맑은 고딕" panose="020B0503020000020004" pitchFamily="50" charset="-127"/>
                <a:cs typeface="Calibri"/>
                <a:sym typeface="Malgun Gothic"/>
              </a:rPr>
              <a:t>핫플레이스</a:t>
            </a:r>
            <a:r>
              <a:rPr lang="ko-KR" altLang="en-US" dirty="0" smtClean="0">
                <a:solidFill>
                  <a:srgbClr val="3F3F3F"/>
                </a:solidFill>
                <a:latin typeface="맑은 고딕" panose="020B0503020000020004" pitchFamily="50" charset="-127"/>
                <a:ea typeface="맑은 고딕" panose="020B0503020000020004" pitchFamily="50" charset="-127"/>
                <a:cs typeface="Calibri"/>
                <a:sym typeface="Malgun Gothic"/>
              </a:rPr>
              <a:t> 뿐만 아니라 멤버들 각각의 지역 주변의 장소들을 임의로 추천</a:t>
            </a:r>
            <a:r>
              <a:rPr lang="en-US" altLang="ko-KR" dirty="0" smtClean="0">
                <a:solidFill>
                  <a:srgbClr val="3F3F3F"/>
                </a:solidFill>
                <a:latin typeface="맑은 고딕" panose="020B0503020000020004" pitchFamily="50" charset="-127"/>
                <a:ea typeface="맑은 고딕" panose="020B0503020000020004" pitchFamily="50" charset="-127"/>
                <a:cs typeface="Calibri"/>
                <a:sym typeface="Malgun Gothic"/>
              </a:rPr>
              <a:t> </a:t>
            </a:r>
            <a:endParaRPr lang="en-US" altLang="ko-KR" sz="3600" dirty="0">
              <a:solidFill>
                <a:srgbClr val="3F3F3F"/>
              </a:solidFill>
              <a:latin typeface="맑은 고딕" panose="020B0503020000020004" pitchFamily="50" charset="-127"/>
              <a:ea typeface="맑은 고딕" panose="020B0503020000020004" pitchFamily="50" charset="-127"/>
              <a:cs typeface="Calibri"/>
              <a:sym typeface="Malgun Gothic"/>
            </a:endParaRPr>
          </a:p>
        </p:txBody>
      </p:sp>
      <p:grpSp>
        <p:nvGrpSpPr>
          <p:cNvPr id="7" name="그룹 6"/>
          <p:cNvGrpSpPr/>
          <p:nvPr/>
        </p:nvGrpSpPr>
        <p:grpSpPr>
          <a:xfrm>
            <a:off x="1524000" y="1817448"/>
            <a:ext cx="7543800" cy="6831252"/>
            <a:chOff x="1524000" y="1817448"/>
            <a:chExt cx="7543800" cy="6831252"/>
          </a:xfrm>
        </p:grpSpPr>
        <p:pic>
          <p:nvPicPr>
            <p:cNvPr id="11" name="그림 10"/>
            <p:cNvPicPr>
              <a:picLocks noChangeAspect="1"/>
            </p:cNvPicPr>
            <p:nvPr/>
          </p:nvPicPr>
          <p:blipFill rotWithShape="1">
            <a:blip r:embed="rId4"/>
            <a:srcRect t="8829" r="11603"/>
            <a:stretch/>
          </p:blipFill>
          <p:spPr>
            <a:xfrm>
              <a:off x="1524000" y="1817448"/>
              <a:ext cx="7543800" cy="6831252"/>
            </a:xfrm>
            <a:prstGeom prst="rect">
              <a:avLst/>
            </a:prstGeom>
          </p:spPr>
        </p:pic>
        <p:sp>
          <p:nvSpPr>
            <p:cNvPr id="16" name="포인트가 5개인 별 15"/>
            <p:cNvSpPr/>
            <p:nvPr/>
          </p:nvSpPr>
          <p:spPr>
            <a:xfrm>
              <a:off x="3956832" y="4686300"/>
              <a:ext cx="462768" cy="47659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타원 2"/>
            <p:cNvSpPr/>
            <p:nvPr/>
          </p:nvSpPr>
          <p:spPr>
            <a:xfrm>
              <a:off x="2473716" y="3248195"/>
              <a:ext cx="34290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따봉 - Home | Facebo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4389" y="4168695"/>
              <a:ext cx="298436" cy="298436"/>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9" name="Picture 2" descr="따봉 - Home | Facebo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7464" y="5719674"/>
              <a:ext cx="298436" cy="298436"/>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21" name="타원 20"/>
            <p:cNvSpPr/>
            <p:nvPr/>
          </p:nvSpPr>
          <p:spPr>
            <a:xfrm>
              <a:off x="3288757" y="5900870"/>
              <a:ext cx="1866900" cy="1714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p:cNvSpPr/>
            <p:nvPr/>
          </p:nvSpPr>
          <p:spPr>
            <a:xfrm>
              <a:off x="2128032" y="2085206"/>
              <a:ext cx="1866900" cy="1714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4771873" y="5011642"/>
              <a:ext cx="1866900" cy="1714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2" descr="따봉 - Home | Facebo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8125" y="6935099"/>
              <a:ext cx="298436" cy="298436"/>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25" name="Picture 2" descr="따봉 - Home | Facebo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5677" y="5025799"/>
              <a:ext cx="298436" cy="298436"/>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26" name="Picture 2" descr="따봉 - Home | Facebo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0068" y="2709943"/>
              <a:ext cx="298436" cy="298436"/>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2654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38" name="그룹 1011"/>
          <p:cNvGrpSpPr/>
          <p:nvPr/>
        </p:nvGrpSpPr>
        <p:grpSpPr>
          <a:xfrm>
            <a:off x="977358" y="1220958"/>
            <a:ext cx="16330999" cy="55418"/>
            <a:chOff x="977358" y="1220958"/>
            <a:chExt cx="16330999" cy="55418"/>
          </a:xfrm>
        </p:grpSpPr>
        <p:pic>
          <p:nvPicPr>
            <p:cNvPr id="39" name="Object 44"/>
            <p:cNvPicPr>
              <a:picLocks noChangeAspect="1"/>
            </p:cNvPicPr>
            <p:nvPr/>
          </p:nvPicPr>
          <p:blipFill>
            <a:blip r:embed="rId3" cstate="print"/>
            <a:stretch>
              <a:fillRect/>
            </a:stretch>
          </p:blipFill>
          <p:spPr>
            <a:xfrm>
              <a:off x="977358" y="1220958"/>
              <a:ext cx="16330999" cy="55418"/>
            </a:xfrm>
            <a:prstGeom prst="rect">
              <a:avLst/>
            </a:prstGeom>
          </p:spPr>
        </p:pic>
      </p:grpSp>
      <p:grpSp>
        <p:nvGrpSpPr>
          <p:cNvPr id="42" name="그룹 1012"/>
          <p:cNvGrpSpPr/>
          <p:nvPr/>
        </p:nvGrpSpPr>
        <p:grpSpPr>
          <a:xfrm>
            <a:off x="977358" y="9073658"/>
            <a:ext cx="16330999" cy="55418"/>
            <a:chOff x="977358" y="9073658"/>
            <a:chExt cx="16330999" cy="55418"/>
          </a:xfrm>
        </p:grpSpPr>
        <p:pic>
          <p:nvPicPr>
            <p:cNvPr id="43" name="Object 47"/>
            <p:cNvPicPr>
              <a:picLocks noChangeAspect="1"/>
            </p:cNvPicPr>
            <p:nvPr/>
          </p:nvPicPr>
          <p:blipFill>
            <a:blip r:embed="rId3" cstate="print"/>
            <a:stretch>
              <a:fillRect/>
            </a:stretch>
          </p:blipFill>
          <p:spPr>
            <a:xfrm>
              <a:off x="977358" y="9073658"/>
              <a:ext cx="16330999" cy="55418"/>
            </a:xfrm>
            <a:prstGeom prst="rect">
              <a:avLst/>
            </a:prstGeom>
          </p:spPr>
        </p:pic>
      </p:grpSp>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8543" y="3664183"/>
            <a:ext cx="2501434" cy="2501434"/>
          </a:xfrm>
          <a:prstGeom prst="rect">
            <a:avLst/>
          </a:prstGeom>
        </p:spPr>
      </p:pic>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971" y="3489960"/>
            <a:ext cx="2895600" cy="2895600"/>
          </a:xfrm>
          <a:prstGeom prst="rect">
            <a:avLst/>
          </a:prstGeom>
        </p:spPr>
      </p:pic>
      <p:pic>
        <p:nvPicPr>
          <p:cNvPr id="12" name="그림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16000" y="3808556"/>
            <a:ext cx="2577004" cy="2577004"/>
          </a:xfrm>
          <a:prstGeom prst="rect">
            <a:avLst/>
          </a:prstGeom>
        </p:spPr>
      </p:pic>
      <p:sp>
        <p:nvSpPr>
          <p:cNvPr id="28" name="TextBox 27"/>
          <p:cNvSpPr txBox="1"/>
          <p:nvPr/>
        </p:nvSpPr>
        <p:spPr>
          <a:xfrm>
            <a:off x="1143000" y="737704"/>
            <a:ext cx="5334000" cy="461665"/>
          </a:xfrm>
          <a:prstGeom prst="rect">
            <a:avLst/>
          </a:prstGeom>
          <a:noFill/>
        </p:spPr>
        <p:txBody>
          <a:bodyPr wrap="square" rtlCol="0">
            <a:spAutoFit/>
          </a:bodyPr>
          <a:lstStyle/>
          <a:p>
            <a:r>
              <a:rPr lang="ko-KR" altLang="en-US" sz="2400" dirty="0" smtClean="0">
                <a:latin typeface="여기어때 잘난체" panose="020B0600000101010101" pitchFamily="50" charset="-127"/>
                <a:ea typeface="여기어때 잘난체" panose="020B0600000101010101" pitchFamily="50" charset="-127"/>
              </a:rPr>
              <a:t>프로젝트 서비스 주요 기능 소개</a:t>
            </a:r>
            <a:endParaRPr lang="ko-KR" altLang="en-US" sz="2400" dirty="0">
              <a:latin typeface="여기어때 잘난체" panose="020B0600000101010101" pitchFamily="50" charset="-127"/>
              <a:ea typeface="여기어때 잘난체" panose="020B0600000101010101" pitchFamily="50" charset="-127"/>
            </a:endParaRPr>
          </a:p>
        </p:txBody>
      </p:sp>
      <p:sp>
        <p:nvSpPr>
          <p:cNvPr id="30" name="TextBox 29"/>
          <p:cNvSpPr txBox="1"/>
          <p:nvPr/>
        </p:nvSpPr>
        <p:spPr>
          <a:xfrm>
            <a:off x="5562600" y="4473200"/>
            <a:ext cx="1066800" cy="1569660"/>
          </a:xfrm>
          <a:prstGeom prst="rect">
            <a:avLst/>
          </a:prstGeom>
          <a:noFill/>
        </p:spPr>
        <p:txBody>
          <a:bodyPr wrap="square" rtlCol="0">
            <a:spAutoFit/>
          </a:bodyPr>
          <a:lstStyle/>
          <a:p>
            <a:r>
              <a:rPr lang="en-US" altLang="ko-KR" sz="9600" dirty="0" smtClean="0"/>
              <a:t>+</a:t>
            </a:r>
            <a:endParaRPr lang="ko-KR" altLang="en-US" sz="9600" dirty="0"/>
          </a:p>
        </p:txBody>
      </p:sp>
      <p:cxnSp>
        <p:nvCxnSpPr>
          <p:cNvPr id="15" name="직선 화살표 연결선 14"/>
          <p:cNvCxnSpPr/>
          <p:nvPr/>
        </p:nvCxnSpPr>
        <p:spPr>
          <a:xfrm>
            <a:off x="11506200" y="5258030"/>
            <a:ext cx="12192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31320" y="6519513"/>
            <a:ext cx="2318657" cy="646331"/>
          </a:xfrm>
          <a:prstGeom prst="rect">
            <a:avLst/>
          </a:prstGeom>
          <a:noFill/>
        </p:spPr>
        <p:txBody>
          <a:bodyPr wrap="square" rtlCol="0">
            <a:spAutoFit/>
          </a:bodyPr>
          <a:lstStyle/>
          <a:p>
            <a:r>
              <a:rPr lang="en-US" altLang="ko-KR" sz="3600" dirty="0" smtClean="0">
                <a:latin typeface="여기어때 잘난체" panose="020B0600000101010101" pitchFamily="50" charset="-127"/>
                <a:ea typeface="여기어때 잘난체" panose="020B0600000101010101" pitchFamily="50" charset="-127"/>
              </a:rPr>
              <a:t>Big Data</a:t>
            </a:r>
            <a:endParaRPr lang="ko-KR" altLang="en-US" sz="3600" dirty="0">
              <a:latin typeface="여기어때 잘난체" panose="020B0600000101010101" pitchFamily="50" charset="-127"/>
              <a:ea typeface="여기어때 잘난체" panose="020B0600000101010101" pitchFamily="50" charset="-127"/>
            </a:endParaRPr>
          </a:p>
        </p:txBody>
      </p:sp>
      <p:sp>
        <p:nvSpPr>
          <p:cNvPr id="14" name="TextBox 13"/>
          <p:cNvSpPr txBox="1"/>
          <p:nvPr/>
        </p:nvSpPr>
        <p:spPr>
          <a:xfrm>
            <a:off x="7913914" y="6650141"/>
            <a:ext cx="2318657" cy="646331"/>
          </a:xfrm>
          <a:prstGeom prst="rect">
            <a:avLst/>
          </a:prstGeom>
          <a:noFill/>
        </p:spPr>
        <p:txBody>
          <a:bodyPr wrap="square" rtlCol="0">
            <a:spAutoFit/>
          </a:bodyPr>
          <a:lstStyle/>
          <a:p>
            <a:pPr algn="ctr"/>
            <a:r>
              <a:rPr lang="en-US" altLang="ko-KR" sz="3600" dirty="0" smtClean="0">
                <a:latin typeface="여기어때 잘난체" panose="020B0600000101010101" pitchFamily="50" charset="-127"/>
                <a:ea typeface="여기어때 잘난체" panose="020B0600000101010101" pitchFamily="50" charset="-127"/>
              </a:rPr>
              <a:t>AI</a:t>
            </a:r>
            <a:endParaRPr lang="ko-KR" altLang="en-US" sz="3600" dirty="0">
              <a:latin typeface="여기어때 잘난체" panose="020B0600000101010101" pitchFamily="50" charset="-127"/>
              <a:ea typeface="여기어때 잘난체" panose="020B0600000101010101" pitchFamily="50" charset="-127"/>
            </a:endParaRPr>
          </a:p>
        </p:txBody>
      </p:sp>
      <p:sp>
        <p:nvSpPr>
          <p:cNvPr id="16" name="TextBox 15"/>
          <p:cNvSpPr txBox="1"/>
          <p:nvPr/>
        </p:nvSpPr>
        <p:spPr>
          <a:xfrm>
            <a:off x="13583188" y="6590454"/>
            <a:ext cx="2842627" cy="646331"/>
          </a:xfrm>
          <a:prstGeom prst="rect">
            <a:avLst/>
          </a:prstGeom>
          <a:noFill/>
        </p:spPr>
        <p:txBody>
          <a:bodyPr wrap="square" rtlCol="0">
            <a:spAutoFit/>
          </a:bodyPr>
          <a:lstStyle/>
          <a:p>
            <a:pPr algn="ctr"/>
            <a:r>
              <a:rPr lang="en-US" altLang="ko-KR" sz="3600" dirty="0" smtClean="0">
                <a:latin typeface="여기어때 잘난체" panose="020B0600000101010101" pitchFamily="50" charset="-127"/>
                <a:ea typeface="여기어때 잘난체" panose="020B0600000101010101" pitchFamily="50" charset="-127"/>
              </a:rPr>
              <a:t>Let’s Meet</a:t>
            </a:r>
            <a:endParaRPr lang="ko-KR" altLang="en-US" sz="3600" dirty="0">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139063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38" name="그룹 1011"/>
          <p:cNvGrpSpPr/>
          <p:nvPr/>
        </p:nvGrpSpPr>
        <p:grpSpPr>
          <a:xfrm>
            <a:off x="977358" y="1220958"/>
            <a:ext cx="16330999" cy="55418"/>
            <a:chOff x="977358" y="1220958"/>
            <a:chExt cx="16330999" cy="55418"/>
          </a:xfrm>
        </p:grpSpPr>
        <p:pic>
          <p:nvPicPr>
            <p:cNvPr id="39" name="Object 44"/>
            <p:cNvPicPr>
              <a:picLocks noChangeAspect="1"/>
            </p:cNvPicPr>
            <p:nvPr/>
          </p:nvPicPr>
          <p:blipFill>
            <a:blip r:embed="rId3" cstate="print"/>
            <a:stretch>
              <a:fillRect/>
            </a:stretch>
          </p:blipFill>
          <p:spPr>
            <a:xfrm>
              <a:off x="977358" y="1220958"/>
              <a:ext cx="16330999" cy="55418"/>
            </a:xfrm>
            <a:prstGeom prst="rect">
              <a:avLst/>
            </a:prstGeom>
          </p:spPr>
        </p:pic>
      </p:grpSp>
      <p:grpSp>
        <p:nvGrpSpPr>
          <p:cNvPr id="42" name="그룹 1012"/>
          <p:cNvGrpSpPr/>
          <p:nvPr/>
        </p:nvGrpSpPr>
        <p:grpSpPr>
          <a:xfrm>
            <a:off x="977358" y="9073658"/>
            <a:ext cx="16330999" cy="55418"/>
            <a:chOff x="977358" y="9073658"/>
            <a:chExt cx="16330999" cy="55418"/>
          </a:xfrm>
        </p:grpSpPr>
        <p:pic>
          <p:nvPicPr>
            <p:cNvPr id="43" name="Object 47"/>
            <p:cNvPicPr>
              <a:picLocks noChangeAspect="1"/>
            </p:cNvPicPr>
            <p:nvPr/>
          </p:nvPicPr>
          <p:blipFill>
            <a:blip r:embed="rId3" cstate="print"/>
            <a:stretch>
              <a:fillRect/>
            </a:stretch>
          </p:blipFill>
          <p:spPr>
            <a:xfrm>
              <a:off x="977358" y="9073658"/>
              <a:ext cx="16330999" cy="55418"/>
            </a:xfrm>
            <a:prstGeom prst="rect">
              <a:avLst/>
            </a:prstGeom>
          </p:spPr>
        </p:pic>
      </p:grpSp>
      <p:sp>
        <p:nvSpPr>
          <p:cNvPr id="18" name="TextBox 17"/>
          <p:cNvSpPr txBox="1"/>
          <p:nvPr/>
        </p:nvSpPr>
        <p:spPr>
          <a:xfrm>
            <a:off x="1143000" y="737704"/>
            <a:ext cx="5334000" cy="461665"/>
          </a:xfrm>
          <a:prstGeom prst="rect">
            <a:avLst/>
          </a:prstGeom>
          <a:noFill/>
        </p:spPr>
        <p:txBody>
          <a:bodyPr wrap="square" rtlCol="0">
            <a:spAutoFit/>
          </a:bodyPr>
          <a:lstStyle/>
          <a:p>
            <a:r>
              <a:rPr lang="ko-KR" altLang="en-US" sz="2400" dirty="0" smtClean="0">
                <a:latin typeface="여기어때 잘난체" panose="020B0600000101010101" pitchFamily="50" charset="-127"/>
                <a:ea typeface="여기어때 잘난체" panose="020B0600000101010101" pitchFamily="50" charset="-127"/>
              </a:rPr>
              <a:t>프로젝트 서비스 주요 기능 소개</a:t>
            </a:r>
            <a:endParaRPr lang="ko-KR" altLang="en-US" sz="2400" dirty="0">
              <a:latin typeface="여기어때 잘난체" panose="020B0600000101010101" pitchFamily="50" charset="-127"/>
              <a:ea typeface="여기어때 잘난체" panose="020B0600000101010101" pitchFamily="50" charset="-127"/>
            </a:endParaRPr>
          </a:p>
        </p:txBody>
      </p:sp>
      <p:grpSp>
        <p:nvGrpSpPr>
          <p:cNvPr id="4" name="그룹 3"/>
          <p:cNvGrpSpPr/>
          <p:nvPr/>
        </p:nvGrpSpPr>
        <p:grpSpPr>
          <a:xfrm>
            <a:off x="5139021" y="1423943"/>
            <a:ext cx="11091579" cy="8000546"/>
            <a:chOff x="457200" y="1302198"/>
            <a:chExt cx="11015379" cy="8246989"/>
          </a:xfrm>
        </p:grpSpPr>
        <p:grpSp>
          <p:nvGrpSpPr>
            <p:cNvPr id="30" name="그룹 29"/>
            <p:cNvGrpSpPr/>
            <p:nvPr/>
          </p:nvGrpSpPr>
          <p:grpSpPr>
            <a:xfrm>
              <a:off x="457200" y="1302198"/>
              <a:ext cx="11015379" cy="8246989"/>
              <a:chOff x="2743200" y="1297965"/>
              <a:chExt cx="11015379" cy="8246989"/>
            </a:xfrm>
          </p:grpSpPr>
          <p:pic>
            <p:nvPicPr>
              <p:cNvPr id="37" name="그림 36">
                <a:extLst>
                  <a:ext uri="{FF2B5EF4-FFF2-40B4-BE49-F238E27FC236}">
                    <a16:creationId xmlns:a16="http://schemas.microsoft.com/office/drawing/2014/main" id="{3A6E4D60-D238-4127-BAF0-8B9B9ACE6E46}"/>
                  </a:ext>
                </a:extLst>
              </p:cNvPr>
              <p:cNvPicPr>
                <a:picLocks noChangeAspect="1"/>
              </p:cNvPicPr>
              <p:nvPr/>
            </p:nvPicPr>
            <p:blipFill>
              <a:blip r:embed="rId4"/>
              <a:stretch>
                <a:fillRect/>
              </a:stretch>
            </p:blipFill>
            <p:spPr>
              <a:xfrm>
                <a:off x="2743200" y="1297965"/>
                <a:ext cx="6705600" cy="8246989"/>
              </a:xfrm>
              <a:prstGeom prst="rect">
                <a:avLst/>
              </a:prstGeom>
            </p:spPr>
          </p:pic>
          <p:sp>
            <p:nvSpPr>
              <p:cNvPr id="44" name="직사각형 43"/>
              <p:cNvSpPr/>
              <p:nvPr/>
            </p:nvSpPr>
            <p:spPr>
              <a:xfrm>
                <a:off x="9753600" y="2904933"/>
                <a:ext cx="4004979" cy="4531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p:cNvPicPr>
              <a:picLocks noChangeAspect="1"/>
            </p:cNvPicPr>
            <p:nvPr/>
          </p:nvPicPr>
          <p:blipFill>
            <a:blip r:embed="rId5"/>
            <a:stretch>
              <a:fillRect/>
            </a:stretch>
          </p:blipFill>
          <p:spPr>
            <a:xfrm>
              <a:off x="1890713" y="2400300"/>
              <a:ext cx="3886200" cy="6015038"/>
            </a:xfrm>
            <a:prstGeom prst="rect">
              <a:avLst/>
            </a:prstGeom>
          </p:spPr>
        </p:pic>
      </p:grpSp>
      <p:sp>
        <p:nvSpPr>
          <p:cNvPr id="27" name="직사각형 26"/>
          <p:cNvSpPr/>
          <p:nvPr/>
        </p:nvSpPr>
        <p:spPr>
          <a:xfrm>
            <a:off x="11458132" y="4192349"/>
            <a:ext cx="5334000" cy="2077492"/>
          </a:xfrm>
          <a:prstGeom prst="rect">
            <a:avLst/>
          </a:prstGeom>
        </p:spPr>
        <p:txBody>
          <a:bodyPr wrap="square">
            <a:spAutoFit/>
          </a:bodyPr>
          <a:lstStyle/>
          <a:p>
            <a:pPr lvl="0" algn="ctr">
              <a:lnSpc>
                <a:spcPct val="150000"/>
              </a:lnSpc>
            </a:pPr>
            <a:r>
              <a:rPr lang="ko-KR" altLang="en-US" sz="3200" dirty="0" smtClean="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추억 공유</a:t>
            </a:r>
          </a:p>
          <a:p>
            <a:pPr lvl="0" algn="ctr">
              <a:lnSpc>
                <a:spcPct val="150000"/>
              </a:lnSpc>
            </a:pPr>
            <a:r>
              <a:rPr lang="ko-KR" altLang="en-US" dirty="0" smtClean="0">
                <a:solidFill>
                  <a:srgbClr val="3F3F3F"/>
                </a:solidFill>
                <a:latin typeface="맑은 고딕" panose="020B0503020000020004" pitchFamily="50" charset="-127"/>
                <a:ea typeface="맑은 고딕" panose="020B0503020000020004" pitchFamily="50" charset="-127"/>
                <a:cs typeface="Malgun Gothic"/>
                <a:sym typeface="Malgun Gothic"/>
              </a:rPr>
              <a:t>모임 완료 후 그날의 추억들을 공유하기 위해 약속 방에 추억 공유 탭을 추가하여 사진을 올리고 댓글을 달 수 있는 기능을 추가할 예정</a:t>
            </a:r>
            <a:r>
              <a:rPr lang="en-US" altLang="ko-KR" dirty="0" smtClean="0">
                <a:solidFill>
                  <a:srgbClr val="3F3F3F"/>
                </a:solidFill>
                <a:latin typeface="맑은 고딕" panose="020B0503020000020004" pitchFamily="50" charset="-127"/>
                <a:ea typeface="맑은 고딕" panose="020B0503020000020004" pitchFamily="50" charset="-127"/>
                <a:cs typeface="Malgun Gothic"/>
                <a:sym typeface="Malgun Gothic"/>
              </a:rPr>
              <a:t>.</a:t>
            </a:r>
            <a:endParaRPr lang="en-US" altLang="ko-KR" sz="3600" dirty="0" smtClean="0">
              <a:solidFill>
                <a:srgbClr val="3F3F3F"/>
              </a:solidFill>
              <a:latin typeface="맑은 고딕" panose="020B0503020000020004" pitchFamily="50" charset="-127"/>
              <a:ea typeface="맑은 고딕" panose="020B0503020000020004" pitchFamily="50" charset="-127"/>
              <a:cs typeface="Calibri"/>
              <a:sym typeface="Malgun Gothic"/>
            </a:endParaRPr>
          </a:p>
        </p:txBody>
      </p:sp>
      <p:grpSp>
        <p:nvGrpSpPr>
          <p:cNvPr id="13" name="그룹 12"/>
          <p:cNvGrpSpPr/>
          <p:nvPr/>
        </p:nvGrpSpPr>
        <p:grpSpPr>
          <a:xfrm>
            <a:off x="228600" y="1457610"/>
            <a:ext cx="6705600" cy="7966879"/>
            <a:chOff x="4114800" y="1268756"/>
            <a:chExt cx="6705600" cy="8246989"/>
          </a:xfrm>
        </p:grpSpPr>
        <p:grpSp>
          <p:nvGrpSpPr>
            <p:cNvPr id="14" name="그룹 13"/>
            <p:cNvGrpSpPr/>
            <p:nvPr/>
          </p:nvGrpSpPr>
          <p:grpSpPr>
            <a:xfrm>
              <a:off x="4114800" y="1268756"/>
              <a:ext cx="6705600" cy="8246989"/>
              <a:chOff x="2743200" y="1297965"/>
              <a:chExt cx="6705600" cy="8246989"/>
            </a:xfrm>
          </p:grpSpPr>
          <p:pic>
            <p:nvPicPr>
              <p:cNvPr id="20" name="그림 19">
                <a:extLst>
                  <a:ext uri="{FF2B5EF4-FFF2-40B4-BE49-F238E27FC236}">
                    <a16:creationId xmlns:a16="http://schemas.microsoft.com/office/drawing/2014/main" id="{3A6E4D60-D238-4127-BAF0-8B9B9ACE6E46}"/>
                  </a:ext>
                </a:extLst>
              </p:cNvPr>
              <p:cNvPicPr>
                <a:picLocks noChangeAspect="1"/>
              </p:cNvPicPr>
              <p:nvPr/>
            </p:nvPicPr>
            <p:blipFill>
              <a:blip r:embed="rId4"/>
              <a:stretch>
                <a:fillRect/>
              </a:stretch>
            </p:blipFill>
            <p:spPr>
              <a:xfrm>
                <a:off x="2743200" y="1297965"/>
                <a:ext cx="6705600" cy="8246989"/>
              </a:xfrm>
              <a:prstGeom prst="rect">
                <a:avLst/>
              </a:prstGeom>
            </p:spPr>
          </p:pic>
          <p:grpSp>
            <p:nvGrpSpPr>
              <p:cNvPr id="21" name="그룹 20"/>
              <p:cNvGrpSpPr/>
              <p:nvPr/>
            </p:nvGrpSpPr>
            <p:grpSpPr>
              <a:xfrm>
                <a:off x="4114800" y="2396780"/>
                <a:ext cx="4004979" cy="6023320"/>
                <a:chOff x="4114800" y="2396780"/>
                <a:chExt cx="4004979" cy="6023320"/>
              </a:xfrm>
            </p:grpSpPr>
            <p:pic>
              <p:nvPicPr>
                <p:cNvPr id="22" name="그림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800" y="2396780"/>
                  <a:ext cx="3976110" cy="6023320"/>
                </a:xfrm>
                <a:prstGeom prst="rect">
                  <a:avLst/>
                </a:prstGeom>
              </p:spPr>
            </p:pic>
            <p:sp>
              <p:nvSpPr>
                <p:cNvPr id="23" name="직사각형 22"/>
                <p:cNvSpPr/>
                <p:nvPr/>
              </p:nvSpPr>
              <p:spPr>
                <a:xfrm>
                  <a:off x="4114800" y="3202598"/>
                  <a:ext cx="4004979" cy="4531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그림 23"/>
                <p:cNvPicPr>
                  <a:picLocks noChangeAspect="1"/>
                </p:cNvPicPr>
                <p:nvPr/>
              </p:nvPicPr>
              <p:blipFill>
                <a:blip r:embed="rId7">
                  <a:extLst>
                    <a:ext uri="{BEBA8EAE-BF5A-486C-A8C5-ECC9F3942E4B}">
                      <a14:imgProps xmlns:a14="http://schemas.microsoft.com/office/drawing/2010/main">
                        <a14:imgLayer r:embed="rId8">
                          <a14:imgEffect>
                            <a14:sharpenSoften amount="-64000"/>
                          </a14:imgEffect>
                          <a14:imgEffect>
                            <a14:brightnessContrast bright="23000" contrast="-68000"/>
                          </a14:imgEffect>
                        </a14:imgLayer>
                      </a14:imgProps>
                    </a:ext>
                    <a:ext uri="{28A0092B-C50C-407E-A947-70E740481C1C}">
                      <a14:useLocalDpi xmlns:a14="http://schemas.microsoft.com/office/drawing/2010/main" val="0"/>
                    </a:ext>
                  </a:extLst>
                </a:blip>
                <a:stretch>
                  <a:fillRect/>
                </a:stretch>
              </p:blipFill>
              <p:spPr>
                <a:xfrm>
                  <a:off x="4114800" y="5585478"/>
                  <a:ext cx="3976110" cy="2025631"/>
                </a:xfrm>
                <a:prstGeom prst="rect">
                  <a:avLst/>
                </a:prstGeom>
                <a:ln>
                  <a:noFill/>
                </a:ln>
                <a:effectLst>
                  <a:outerShdw blurRad="50800" dist="50800" dir="5400000" algn="ctr" rotWithShape="0">
                    <a:srgbClr val="000000"/>
                  </a:outerShdw>
                  <a:softEdge rad="112500"/>
                </a:effectLst>
              </p:spPr>
            </p:pic>
            <p:pic>
              <p:nvPicPr>
                <p:cNvPr id="25" name="그림 2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Effect>
                            <a14:sharpenSoften amount="-34000"/>
                          </a14:imgEffect>
                          <a14:imgEffect>
                            <a14:saturation sat="170000"/>
                          </a14:imgEffect>
                          <a14:imgEffect>
                            <a14:brightnessContrast contrast="-40000"/>
                          </a14:imgEffect>
                        </a14:imgLayer>
                      </a14:imgProps>
                    </a:ext>
                  </a:extLst>
                </a:blip>
                <a:stretch>
                  <a:fillRect/>
                </a:stretch>
              </p:blipFill>
              <p:spPr>
                <a:xfrm>
                  <a:off x="4145280" y="3680478"/>
                  <a:ext cx="3945630" cy="1905000"/>
                </a:xfrm>
                <a:prstGeom prst="rect">
                  <a:avLst/>
                </a:prstGeom>
                <a:ln>
                  <a:noFill/>
                </a:ln>
                <a:effectLst>
                  <a:outerShdw dist="50800" dir="5400000" algn="ctr" rotWithShape="0">
                    <a:srgbClr val="000000"/>
                  </a:outerShdw>
                  <a:softEdge rad="112500"/>
                </a:effectLst>
              </p:spPr>
            </p:pic>
            <p:sp>
              <p:nvSpPr>
                <p:cNvPr id="26" name="TextBox 25"/>
                <p:cNvSpPr txBox="1"/>
                <p:nvPr/>
              </p:nvSpPr>
              <p:spPr>
                <a:xfrm>
                  <a:off x="4457700" y="4030251"/>
                  <a:ext cx="3276600" cy="1529270"/>
                </a:xfrm>
                <a:prstGeom prst="rect">
                  <a:avLst/>
                </a:prstGeom>
                <a:noFill/>
              </p:spPr>
              <p:txBody>
                <a:bodyPr wrap="square" rtlCol="0">
                  <a:spAutoFit/>
                </a:bodyPr>
                <a:lstStyle/>
                <a:p>
                  <a:r>
                    <a:rPr lang="ko-KR" altLang="en-US" sz="2000" dirty="0" smtClean="0">
                      <a:latin typeface="여기어때 잘난체" panose="020B0600000101010101" pitchFamily="50" charset="-127"/>
                      <a:ea typeface="여기어때 잘난체" panose="020B0600000101010101" pitchFamily="50" charset="-127"/>
                    </a:rPr>
                    <a:t>민지 생일파티</a:t>
                  </a:r>
                  <a:endParaRPr lang="en-US" altLang="ko-KR" sz="2000" dirty="0" smtClean="0">
                    <a:latin typeface="여기어때 잘난체" panose="020B0600000101010101" pitchFamily="50" charset="-127"/>
                    <a:ea typeface="여기어때 잘난체" panose="020B0600000101010101" pitchFamily="50" charset="-127"/>
                  </a:endParaRPr>
                </a:p>
                <a:p>
                  <a:endParaRPr lang="en-US" altLang="ko-KR" sz="2000" dirty="0">
                    <a:latin typeface="여기어때 잘난체" panose="020B0600000101010101" pitchFamily="50" charset="-127"/>
                    <a:ea typeface="여기어때 잘난체" panose="020B0600000101010101" pitchFamily="50" charset="-127"/>
                  </a:endParaRPr>
                </a:p>
                <a:p>
                  <a:r>
                    <a:rPr lang="ko-KR" altLang="en-US" sz="1500" dirty="0" smtClean="0">
                      <a:latin typeface="여기어때 잘난체" panose="020B0600000101010101" pitchFamily="50" charset="-127"/>
                      <a:ea typeface="여기어때 잘난체" panose="020B0600000101010101" pitchFamily="50" charset="-127"/>
                    </a:rPr>
                    <a:t>세상에서 젤 맛있는 고기</a:t>
                  </a:r>
                  <a:endParaRPr lang="en-US" altLang="ko-KR" sz="1500" dirty="0" smtClean="0">
                    <a:latin typeface="여기어때 잘난체" panose="020B0600000101010101" pitchFamily="50" charset="-127"/>
                    <a:ea typeface="여기어때 잘난체" panose="020B0600000101010101" pitchFamily="50" charset="-127"/>
                  </a:endParaRPr>
                </a:p>
                <a:p>
                  <a:r>
                    <a:rPr lang="en-US" altLang="ko-KR" sz="1500" dirty="0" smtClean="0">
                      <a:latin typeface="여기어때 잘난체" panose="020B0600000101010101" pitchFamily="50" charset="-127"/>
                      <a:ea typeface="여기어때 잘난체" panose="020B0600000101010101" pitchFamily="50" charset="-127"/>
                    </a:rPr>
                    <a:t>2019/ </a:t>
                  </a:r>
                  <a:r>
                    <a:rPr lang="en-US" altLang="ko-KR" sz="1500" dirty="0" smtClean="0">
                      <a:latin typeface="여기어때 잘난체" panose="020B0600000101010101" pitchFamily="50" charset="-127"/>
                      <a:ea typeface="여기어때 잘난체" panose="020B0600000101010101" pitchFamily="50" charset="-127"/>
                    </a:rPr>
                    <a:t>06/ 25</a:t>
                  </a:r>
                </a:p>
                <a:p>
                  <a:endParaRPr lang="en-US" altLang="ko-KR" sz="2000" dirty="0" smtClean="0">
                    <a:latin typeface="여기어때 잘난체" panose="020B0600000101010101" pitchFamily="50" charset="-127"/>
                    <a:ea typeface="여기어때 잘난체" panose="020B0600000101010101" pitchFamily="50" charset="-127"/>
                  </a:endParaRPr>
                </a:p>
              </p:txBody>
            </p:sp>
            <p:sp>
              <p:nvSpPr>
                <p:cNvPr id="28" name="TextBox 27"/>
                <p:cNvSpPr txBox="1"/>
                <p:nvPr/>
              </p:nvSpPr>
              <p:spPr>
                <a:xfrm>
                  <a:off x="4478989" y="6031303"/>
                  <a:ext cx="3276600" cy="1210672"/>
                </a:xfrm>
                <a:prstGeom prst="rect">
                  <a:avLst/>
                </a:prstGeom>
                <a:noFill/>
              </p:spPr>
              <p:txBody>
                <a:bodyPr wrap="square" rtlCol="0">
                  <a:spAutoFit/>
                </a:bodyPr>
                <a:lstStyle/>
                <a:p>
                  <a:r>
                    <a:rPr lang="ko-KR" altLang="en-US" sz="2000" dirty="0" smtClean="0">
                      <a:latin typeface="여기어때 잘난체" panose="020B0600000101010101" pitchFamily="50" charset="-127"/>
                      <a:ea typeface="여기어때 잘난체" panose="020B0600000101010101" pitchFamily="50" charset="-127"/>
                    </a:rPr>
                    <a:t>창업 아이템 공모전</a:t>
                  </a:r>
                  <a:r>
                    <a:rPr lang="en-US" altLang="ko-KR" sz="2000" dirty="0">
                      <a:latin typeface="여기어때 잘난체" panose="020B0600000101010101" pitchFamily="50" charset="-127"/>
                      <a:ea typeface="여기어때 잘난체" panose="020B0600000101010101" pitchFamily="50" charset="-127"/>
                    </a:rPr>
                    <a:t> </a:t>
                  </a:r>
                  <a:endParaRPr lang="en-US" altLang="ko-KR" sz="2000" dirty="0" smtClean="0">
                    <a:latin typeface="여기어때 잘난체" panose="020B0600000101010101" pitchFamily="50" charset="-127"/>
                    <a:ea typeface="여기어때 잘난체" panose="020B0600000101010101" pitchFamily="50" charset="-127"/>
                  </a:endParaRPr>
                </a:p>
                <a:p>
                  <a:endParaRPr lang="en-US" altLang="ko-KR" sz="1500" dirty="0" smtClean="0">
                    <a:latin typeface="여기어때 잘난체" panose="020B0600000101010101" pitchFamily="50" charset="-127"/>
                    <a:ea typeface="여기어때 잘난체" panose="020B0600000101010101" pitchFamily="50" charset="-127"/>
                  </a:endParaRPr>
                </a:p>
                <a:p>
                  <a:r>
                    <a:rPr lang="en-US" altLang="ko-KR" sz="1500" dirty="0" smtClean="0">
                      <a:latin typeface="여기어때 잘난체" panose="020B0600000101010101" pitchFamily="50" charset="-127"/>
                      <a:ea typeface="여기어때 잘난체" panose="020B0600000101010101" pitchFamily="50" charset="-127"/>
                    </a:rPr>
                    <a:t>2019/ 04 </a:t>
                  </a:r>
                  <a:r>
                    <a:rPr lang="en-US" altLang="ko-KR" sz="1500" dirty="0" smtClean="0">
                      <a:latin typeface="여기어때 잘난체" panose="020B0600000101010101" pitchFamily="50" charset="-127"/>
                      <a:ea typeface="여기어때 잘난체" panose="020B0600000101010101" pitchFamily="50" charset="-127"/>
                    </a:rPr>
                    <a:t>/ 20</a:t>
                  </a:r>
                </a:p>
                <a:p>
                  <a:endParaRPr lang="en-US" altLang="ko-KR" sz="2000" dirty="0" smtClean="0">
                    <a:latin typeface="여기어때 잘난체" panose="020B0600000101010101" pitchFamily="50" charset="-127"/>
                    <a:ea typeface="여기어때 잘난체" panose="020B0600000101010101" pitchFamily="50" charset="-127"/>
                  </a:endParaRPr>
                </a:p>
              </p:txBody>
            </p:sp>
          </p:grpSp>
        </p:grpSp>
        <p:sp>
          <p:nvSpPr>
            <p:cNvPr id="15" name="순서도: 수행의 시작/종료 14"/>
            <p:cNvSpPr/>
            <p:nvPr/>
          </p:nvSpPr>
          <p:spPr>
            <a:xfrm>
              <a:off x="6324600" y="3179924"/>
              <a:ext cx="990600" cy="370995"/>
            </a:xfrm>
            <a:prstGeom prst="flowChartTermina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6571580" y="3211532"/>
              <a:ext cx="743620" cy="307777"/>
            </a:xfrm>
            <a:prstGeom prst="rect">
              <a:avLst/>
            </a:prstGeom>
            <a:noFill/>
          </p:spPr>
          <p:txBody>
            <a:bodyPr wrap="square" rtlCol="0">
              <a:spAutoFit/>
            </a:bodyPr>
            <a:lstStyle/>
            <a:p>
              <a:r>
                <a:rPr lang="ko-KR" altLang="en-US" sz="1400" b="1" dirty="0" smtClean="0">
                  <a:latin typeface="굴림" panose="020B0600000101010101" pitchFamily="50" charset="-127"/>
                  <a:ea typeface="굴림" panose="020B0600000101010101" pitchFamily="50" charset="-127"/>
                </a:rPr>
                <a:t>진행</a:t>
              </a:r>
              <a:r>
                <a:rPr lang="ko-KR" altLang="en-US" sz="1400" dirty="0" smtClean="0">
                  <a:latin typeface="굴림" panose="020B0600000101010101" pitchFamily="50" charset="-127"/>
                  <a:ea typeface="굴림" panose="020B0600000101010101" pitchFamily="50" charset="-127"/>
                </a:rPr>
                <a:t> </a:t>
              </a:r>
              <a:endParaRPr lang="en-US" altLang="ko-KR" sz="1400" dirty="0" smtClean="0">
                <a:latin typeface="굴림" panose="020B0600000101010101" pitchFamily="50" charset="-127"/>
                <a:ea typeface="굴림" panose="020B0600000101010101" pitchFamily="50" charset="-127"/>
              </a:endParaRPr>
            </a:p>
          </p:txBody>
        </p:sp>
        <p:sp>
          <p:nvSpPr>
            <p:cNvPr id="17" name="순서도: 수행의 시작/종료 16"/>
            <p:cNvSpPr/>
            <p:nvPr/>
          </p:nvSpPr>
          <p:spPr>
            <a:xfrm>
              <a:off x="7651245" y="3179925"/>
              <a:ext cx="990600" cy="348154"/>
            </a:xfrm>
            <a:prstGeom prst="flowChartTermina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7943180" y="3191140"/>
              <a:ext cx="743620" cy="307777"/>
            </a:xfrm>
            <a:prstGeom prst="rect">
              <a:avLst/>
            </a:prstGeom>
            <a:noFill/>
          </p:spPr>
          <p:txBody>
            <a:bodyPr wrap="square" rtlCol="0">
              <a:spAutoFit/>
            </a:bodyPr>
            <a:lstStyle/>
            <a:p>
              <a:r>
                <a:rPr lang="ko-KR" altLang="en-US" sz="1400" b="1" dirty="0" smtClean="0">
                  <a:latin typeface="굴림" panose="020B0600000101010101" pitchFamily="50" charset="-127"/>
                  <a:ea typeface="굴림" panose="020B0600000101010101" pitchFamily="50" charset="-127"/>
                </a:rPr>
                <a:t>완료</a:t>
              </a:r>
              <a:r>
                <a:rPr lang="ko-KR" altLang="en-US" sz="1400" dirty="0" smtClean="0">
                  <a:latin typeface="굴림" panose="020B0600000101010101" pitchFamily="50" charset="-127"/>
                  <a:ea typeface="굴림" panose="020B0600000101010101" pitchFamily="50" charset="-127"/>
                </a:rPr>
                <a:t> </a:t>
              </a:r>
              <a:endParaRPr lang="en-US" altLang="ko-KR" sz="1400" dirty="0" smtClean="0">
                <a:latin typeface="굴림" panose="020B0600000101010101" pitchFamily="50" charset="-127"/>
                <a:ea typeface="굴림" panose="020B0600000101010101" pitchFamily="50" charset="-127"/>
              </a:endParaRPr>
            </a:p>
          </p:txBody>
        </p:sp>
      </p:grpSp>
    </p:spTree>
    <p:extLst>
      <p:ext uri="{BB962C8B-B14F-4D97-AF65-F5344CB8AC3E}">
        <p14:creationId xmlns:p14="http://schemas.microsoft.com/office/powerpoint/2010/main" val="117793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94F8"/>
        </a:solidFill>
        <a:effectLst/>
      </p:bgPr>
    </p:bg>
    <p:spTree>
      <p:nvGrpSpPr>
        <p:cNvPr id="1" name=""/>
        <p:cNvGrpSpPr/>
        <p:nvPr/>
      </p:nvGrpSpPr>
      <p:grpSpPr>
        <a:xfrm>
          <a:off x="0" y="0"/>
          <a:ext cx="0" cy="0"/>
          <a:chOff x="0" y="0"/>
          <a:chExt cx="0" cy="0"/>
        </a:xfrm>
      </p:grpSpPr>
      <p:sp>
        <p:nvSpPr>
          <p:cNvPr id="4" name="TextBox 3"/>
          <p:cNvSpPr txBox="1"/>
          <p:nvPr/>
        </p:nvSpPr>
        <p:spPr>
          <a:xfrm>
            <a:off x="-76200" y="4076700"/>
            <a:ext cx="18211800" cy="1785104"/>
          </a:xfrm>
          <a:prstGeom prst="rect">
            <a:avLst/>
          </a:prstGeom>
          <a:noFill/>
        </p:spPr>
        <p:txBody>
          <a:bodyPr wrap="square" rtlCol="0">
            <a:spAutoFit/>
          </a:bodyPr>
          <a:lstStyle/>
          <a:p>
            <a:pPr algn="ctr"/>
            <a:r>
              <a:rPr lang="en-US" altLang="ko-KR" sz="11000" dirty="0">
                <a:solidFill>
                  <a:schemeClr val="bg1"/>
                </a:solidFill>
                <a:latin typeface="여기어때 잘난체" panose="020B0600000101010101" pitchFamily="50" charset="-127"/>
                <a:ea typeface="여기어때 잘난체" panose="020B0600000101010101" pitchFamily="50" charset="-127"/>
              </a:rPr>
              <a:t>3</a:t>
            </a:r>
            <a:r>
              <a:rPr lang="en-US" altLang="ko-KR" sz="11000" dirty="0" smtClean="0">
                <a:solidFill>
                  <a:schemeClr val="bg1"/>
                </a:solidFill>
                <a:latin typeface="여기어때 잘난체" panose="020B0600000101010101" pitchFamily="50" charset="-127"/>
                <a:ea typeface="여기어때 잘난체" panose="020B0600000101010101" pitchFamily="50" charset="-127"/>
              </a:rPr>
              <a:t>. </a:t>
            </a:r>
            <a:r>
              <a:rPr lang="ko-KR" altLang="en-US" sz="8800" dirty="0" smtClean="0">
                <a:solidFill>
                  <a:schemeClr val="bg1"/>
                </a:solidFill>
                <a:latin typeface="여기어때 잘난체" panose="020B0600000101010101" pitchFamily="50" charset="-127"/>
                <a:ea typeface="여기어때 잘난체" panose="020B0600000101010101" pitchFamily="50" charset="-127"/>
              </a:rPr>
              <a:t>서비스 </a:t>
            </a:r>
            <a:r>
              <a:rPr lang="ko-KR" altLang="en-US" sz="8800" dirty="0" smtClean="0">
                <a:solidFill>
                  <a:srgbClr val="FFFF66"/>
                </a:solidFill>
                <a:latin typeface="여기어때 잘난체" panose="020B0600000101010101" pitchFamily="50" charset="-127"/>
                <a:ea typeface="여기어때 잘난체" panose="020B0600000101010101" pitchFamily="50" charset="-127"/>
              </a:rPr>
              <a:t>수익 모델</a:t>
            </a:r>
            <a:endParaRPr lang="ko-KR" altLang="en-US" sz="8800" dirty="0">
              <a:solidFill>
                <a:srgbClr val="FFFF66"/>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814199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38" name="그룹 1011"/>
          <p:cNvGrpSpPr/>
          <p:nvPr/>
        </p:nvGrpSpPr>
        <p:grpSpPr>
          <a:xfrm>
            <a:off x="977358" y="1220958"/>
            <a:ext cx="16330999" cy="55418"/>
            <a:chOff x="977358" y="1220958"/>
            <a:chExt cx="16330999" cy="55418"/>
          </a:xfrm>
        </p:grpSpPr>
        <p:pic>
          <p:nvPicPr>
            <p:cNvPr id="39" name="Object 44"/>
            <p:cNvPicPr>
              <a:picLocks noChangeAspect="1"/>
            </p:cNvPicPr>
            <p:nvPr/>
          </p:nvPicPr>
          <p:blipFill>
            <a:blip r:embed="rId3" cstate="print"/>
            <a:stretch>
              <a:fillRect/>
            </a:stretch>
          </p:blipFill>
          <p:spPr>
            <a:xfrm>
              <a:off x="977358" y="1220958"/>
              <a:ext cx="16330999" cy="55418"/>
            </a:xfrm>
            <a:prstGeom prst="rect">
              <a:avLst/>
            </a:prstGeom>
          </p:spPr>
        </p:pic>
      </p:grpSp>
      <p:grpSp>
        <p:nvGrpSpPr>
          <p:cNvPr id="42" name="그룹 1012"/>
          <p:cNvGrpSpPr/>
          <p:nvPr/>
        </p:nvGrpSpPr>
        <p:grpSpPr>
          <a:xfrm>
            <a:off x="977358" y="9073658"/>
            <a:ext cx="16330999" cy="55418"/>
            <a:chOff x="977358" y="9073658"/>
            <a:chExt cx="16330999" cy="55418"/>
          </a:xfrm>
        </p:grpSpPr>
        <p:pic>
          <p:nvPicPr>
            <p:cNvPr id="43" name="Object 47"/>
            <p:cNvPicPr>
              <a:picLocks noChangeAspect="1"/>
            </p:cNvPicPr>
            <p:nvPr/>
          </p:nvPicPr>
          <p:blipFill>
            <a:blip r:embed="rId3" cstate="print"/>
            <a:stretch>
              <a:fillRect/>
            </a:stretch>
          </p:blipFill>
          <p:spPr>
            <a:xfrm>
              <a:off x="977358" y="9073658"/>
              <a:ext cx="16330999" cy="55418"/>
            </a:xfrm>
            <a:prstGeom prst="rect">
              <a:avLst/>
            </a:prstGeom>
          </p:spPr>
        </p:pic>
      </p:grpSp>
      <p:sp>
        <p:nvSpPr>
          <p:cNvPr id="3" name="TextBox 2"/>
          <p:cNvSpPr txBox="1"/>
          <p:nvPr/>
        </p:nvSpPr>
        <p:spPr>
          <a:xfrm>
            <a:off x="5105400" y="2304966"/>
            <a:ext cx="9612676" cy="584775"/>
          </a:xfrm>
          <a:prstGeom prst="rect">
            <a:avLst/>
          </a:prstGeom>
          <a:noFill/>
        </p:spPr>
        <p:txBody>
          <a:bodyPr wrap="square" rtlCol="0">
            <a:spAutoFit/>
          </a:bodyPr>
          <a:lstStyle/>
          <a:p>
            <a:r>
              <a:rPr lang="ko-KR" altLang="en-US" sz="3200" dirty="0" smtClean="0">
                <a:latin typeface="여기어때 잘난체" panose="020B0600000101010101" pitchFamily="50" charset="-127"/>
                <a:ea typeface="여기어때 잘난체" panose="020B0600000101010101" pitchFamily="50" charset="-127"/>
              </a:rPr>
              <a:t>수익 모델 </a:t>
            </a:r>
            <a:r>
              <a:rPr lang="en-US" altLang="ko-KR" sz="3200" dirty="0" smtClean="0">
                <a:latin typeface="여기어때 잘난체" panose="020B0600000101010101" pitchFamily="50" charset="-127"/>
                <a:ea typeface="여기어때 잘난체" panose="020B0600000101010101" pitchFamily="50" charset="-127"/>
              </a:rPr>
              <a:t>3P(Payer</a:t>
            </a:r>
            <a:r>
              <a:rPr lang="en-US" altLang="ko-KR" sz="3200" dirty="0">
                <a:latin typeface="여기어때 잘난체" panose="020B0600000101010101" pitchFamily="50" charset="-127"/>
                <a:ea typeface="여기어때 잘난체" panose="020B0600000101010101" pitchFamily="50" charset="-127"/>
              </a:rPr>
              <a:t>, Packaging, Pricing</a:t>
            </a:r>
            <a:r>
              <a:rPr lang="en-US" altLang="ko-KR" sz="3200" dirty="0" smtClean="0">
                <a:latin typeface="여기어때 잘난체" panose="020B0600000101010101" pitchFamily="50" charset="-127"/>
                <a:ea typeface="여기어때 잘난체" panose="020B0600000101010101" pitchFamily="50" charset="-127"/>
              </a:rPr>
              <a:t>)</a:t>
            </a:r>
            <a:endParaRPr lang="ko-KR" altLang="en-US" sz="3200" dirty="0">
              <a:latin typeface="여기어때 잘난체" panose="020B0600000101010101" pitchFamily="50" charset="-127"/>
              <a:ea typeface="여기어때 잘난체" panose="020B0600000101010101" pitchFamily="50" charset="-127"/>
            </a:endParaRPr>
          </a:p>
        </p:txBody>
      </p:sp>
      <p:sp>
        <p:nvSpPr>
          <p:cNvPr id="10" name="TextBox 9"/>
          <p:cNvSpPr txBox="1"/>
          <p:nvPr/>
        </p:nvSpPr>
        <p:spPr>
          <a:xfrm>
            <a:off x="1143000" y="737704"/>
            <a:ext cx="5334000" cy="461665"/>
          </a:xfrm>
          <a:prstGeom prst="rect">
            <a:avLst/>
          </a:prstGeom>
          <a:noFill/>
        </p:spPr>
        <p:txBody>
          <a:bodyPr wrap="square" rtlCol="0">
            <a:spAutoFit/>
          </a:bodyPr>
          <a:lstStyle/>
          <a:p>
            <a:r>
              <a:rPr lang="ko-KR" altLang="en-US" sz="2400" dirty="0" smtClean="0">
                <a:latin typeface="여기어때 잘난체" panose="020B0600000101010101" pitchFamily="50" charset="-127"/>
                <a:ea typeface="여기어때 잘난체" panose="020B0600000101010101" pitchFamily="50" charset="-127"/>
              </a:rPr>
              <a:t>수익 모델</a:t>
            </a:r>
            <a:endParaRPr lang="ko-KR" altLang="en-US" sz="2400" dirty="0">
              <a:latin typeface="여기어때 잘난체" panose="020B0600000101010101" pitchFamily="50" charset="-127"/>
              <a:ea typeface="여기어때 잘난체" panose="020B0600000101010101" pitchFamily="50" charset="-127"/>
            </a:endParaRPr>
          </a:p>
        </p:txBody>
      </p:sp>
      <p:graphicFrame>
        <p:nvGraphicFramePr>
          <p:cNvPr id="24" name="표 23"/>
          <p:cNvGraphicFramePr>
            <a:graphicFrameLocks noGrp="1"/>
          </p:cNvGraphicFramePr>
          <p:nvPr>
            <p:extLst>
              <p:ext uri="{D42A27DB-BD31-4B8C-83A1-F6EECF244321}">
                <p14:modId xmlns:p14="http://schemas.microsoft.com/office/powerpoint/2010/main" val="495377775"/>
              </p:ext>
            </p:extLst>
          </p:nvPr>
        </p:nvGraphicFramePr>
        <p:xfrm>
          <a:off x="2545819" y="3619500"/>
          <a:ext cx="13194076" cy="4190999"/>
        </p:xfrm>
        <a:graphic>
          <a:graphicData uri="http://schemas.openxmlformats.org/drawingml/2006/table">
            <a:tbl>
              <a:tblPr firstRow="1" bandRow="1">
                <a:tableStyleId>{5C22544A-7EE6-4342-B048-85BDC9FD1C3A}</a:tableStyleId>
              </a:tblPr>
              <a:tblGrid>
                <a:gridCol w="3298519">
                  <a:extLst>
                    <a:ext uri="{9D8B030D-6E8A-4147-A177-3AD203B41FA5}">
                      <a16:colId xmlns:a16="http://schemas.microsoft.com/office/drawing/2014/main" val="644243484"/>
                    </a:ext>
                  </a:extLst>
                </a:gridCol>
                <a:gridCol w="3298519">
                  <a:extLst>
                    <a:ext uri="{9D8B030D-6E8A-4147-A177-3AD203B41FA5}">
                      <a16:colId xmlns:a16="http://schemas.microsoft.com/office/drawing/2014/main" val="445778616"/>
                    </a:ext>
                  </a:extLst>
                </a:gridCol>
                <a:gridCol w="3298519">
                  <a:extLst>
                    <a:ext uri="{9D8B030D-6E8A-4147-A177-3AD203B41FA5}">
                      <a16:colId xmlns:a16="http://schemas.microsoft.com/office/drawing/2014/main" val="744835113"/>
                    </a:ext>
                  </a:extLst>
                </a:gridCol>
                <a:gridCol w="3298519">
                  <a:extLst>
                    <a:ext uri="{9D8B030D-6E8A-4147-A177-3AD203B41FA5}">
                      <a16:colId xmlns:a16="http://schemas.microsoft.com/office/drawing/2014/main" val="1586829444"/>
                    </a:ext>
                  </a:extLst>
                </a:gridCol>
              </a:tblGrid>
              <a:tr h="1348863">
                <a:tc>
                  <a:txBody>
                    <a:bodyPr/>
                    <a:lstStyle/>
                    <a:p>
                      <a:pPr algn="ctr" latinLnBrk="1"/>
                      <a:endParaRPr lang="ko-KR" altLang="en-US" sz="2800" dirty="0">
                        <a:solidFill>
                          <a:schemeClr val="bg1"/>
                        </a:solidFill>
                        <a:latin typeface="여기어때 잘난체" panose="020B0600000101010101" pitchFamily="50" charset="-127"/>
                        <a:ea typeface="여기어때 잘난체" panose="020B0600000101010101" pitchFamily="50" charset="-127"/>
                      </a:endParaRPr>
                    </a:p>
                  </a:txBody>
                  <a:tcPr>
                    <a:solidFill>
                      <a:srgbClr val="1C94F8"/>
                    </a:solidFill>
                  </a:tcPr>
                </a:tc>
                <a:tc>
                  <a:txBody>
                    <a:bodyPr/>
                    <a:lstStyle/>
                    <a:p>
                      <a:pPr algn="ctr" latinLnBrk="1"/>
                      <a:r>
                        <a:rPr lang="en-US" altLang="ko-KR" sz="2800" dirty="0" smtClean="0">
                          <a:solidFill>
                            <a:schemeClr val="bg1"/>
                          </a:solidFill>
                          <a:latin typeface="여기어때 잘난체" panose="020B0600000101010101" pitchFamily="50" charset="-127"/>
                          <a:ea typeface="여기어때 잘난체" panose="020B0600000101010101" pitchFamily="50" charset="-127"/>
                        </a:rPr>
                        <a:t>Payer</a:t>
                      </a:r>
                      <a:endParaRPr lang="ko-KR" altLang="en-US" sz="2800" dirty="0">
                        <a:solidFill>
                          <a:schemeClr val="bg1"/>
                        </a:solidFill>
                        <a:latin typeface="여기어때 잘난체" panose="020B0600000101010101" pitchFamily="50" charset="-127"/>
                        <a:ea typeface="여기어때 잘난체" panose="020B0600000101010101" pitchFamily="50" charset="-127"/>
                      </a:endParaRPr>
                    </a:p>
                  </a:txBody>
                  <a:tcPr>
                    <a:solidFill>
                      <a:srgbClr val="1C94F8"/>
                    </a:solidFill>
                  </a:tcPr>
                </a:tc>
                <a:tc>
                  <a:txBody>
                    <a:bodyPr/>
                    <a:lstStyle/>
                    <a:p>
                      <a:pPr algn="ctr" latinLnBrk="1"/>
                      <a:r>
                        <a:rPr lang="en-US" altLang="ko-KR" sz="2800" dirty="0">
                          <a:solidFill>
                            <a:schemeClr val="bg1"/>
                          </a:solidFill>
                          <a:latin typeface="여기어때 잘난체" panose="020B0600000101010101" pitchFamily="50" charset="-127"/>
                          <a:ea typeface="여기어때 잘난체" panose="020B0600000101010101" pitchFamily="50" charset="-127"/>
                        </a:rPr>
                        <a:t>Packing</a:t>
                      </a:r>
                      <a:endParaRPr lang="ko-KR" altLang="en-US" sz="2800" dirty="0">
                        <a:solidFill>
                          <a:schemeClr val="bg1"/>
                        </a:solidFill>
                        <a:latin typeface="여기어때 잘난체" panose="020B0600000101010101" pitchFamily="50" charset="-127"/>
                        <a:ea typeface="여기어때 잘난체" panose="020B0600000101010101" pitchFamily="50" charset="-127"/>
                      </a:endParaRPr>
                    </a:p>
                  </a:txBody>
                  <a:tcPr>
                    <a:solidFill>
                      <a:srgbClr val="1C94F8"/>
                    </a:solidFill>
                  </a:tcPr>
                </a:tc>
                <a:tc>
                  <a:txBody>
                    <a:bodyPr/>
                    <a:lstStyle/>
                    <a:p>
                      <a:pPr algn="ctr" latinLnBrk="1"/>
                      <a:r>
                        <a:rPr lang="en-US" altLang="ko-KR" sz="2800" dirty="0">
                          <a:solidFill>
                            <a:schemeClr val="bg1"/>
                          </a:solidFill>
                          <a:latin typeface="여기어때 잘난체" panose="020B0600000101010101" pitchFamily="50" charset="-127"/>
                          <a:ea typeface="여기어때 잘난체" panose="020B0600000101010101" pitchFamily="50" charset="-127"/>
                        </a:rPr>
                        <a:t>Pricing</a:t>
                      </a:r>
                      <a:endParaRPr lang="ko-KR" altLang="en-US" sz="2800" dirty="0">
                        <a:solidFill>
                          <a:schemeClr val="bg1"/>
                        </a:solidFill>
                        <a:latin typeface="여기어때 잘난체" panose="020B0600000101010101" pitchFamily="50" charset="-127"/>
                        <a:ea typeface="여기어때 잘난체" panose="020B0600000101010101" pitchFamily="50" charset="-127"/>
                      </a:endParaRPr>
                    </a:p>
                  </a:txBody>
                  <a:tcPr>
                    <a:solidFill>
                      <a:srgbClr val="1C94F8"/>
                    </a:solidFill>
                  </a:tcPr>
                </a:tc>
                <a:extLst>
                  <a:ext uri="{0D108BD9-81ED-4DB2-BD59-A6C34878D82A}">
                    <a16:rowId xmlns:a16="http://schemas.microsoft.com/office/drawing/2014/main" val="1888637494"/>
                  </a:ext>
                </a:extLst>
              </a:tr>
              <a:tr h="1421068">
                <a:tc>
                  <a:txBody>
                    <a:bodyPr/>
                    <a:lstStyle/>
                    <a:p>
                      <a:pPr algn="ctr" latinLnBrk="1"/>
                      <a:r>
                        <a:rPr lang="ko-KR" altLang="en-US" sz="2800" baseline="0" dirty="0">
                          <a:solidFill>
                            <a:schemeClr val="bg1"/>
                          </a:solidFill>
                          <a:latin typeface="여기어때 잘난체" panose="020B0600000101010101" pitchFamily="50" charset="-127"/>
                          <a:ea typeface="여기어때 잘난체" panose="020B0600000101010101" pitchFamily="50" charset="-127"/>
                        </a:rPr>
                        <a:t>수수료</a:t>
                      </a:r>
                      <a:endParaRPr lang="ko-KR" altLang="en-US" sz="2800" dirty="0">
                        <a:solidFill>
                          <a:schemeClr val="bg1"/>
                        </a:solidFill>
                        <a:latin typeface="여기어때 잘난체" panose="020B0600000101010101" pitchFamily="50" charset="-127"/>
                        <a:ea typeface="여기어때 잘난체" panose="020B0600000101010101" pitchFamily="50" charset="-127"/>
                      </a:endParaRPr>
                    </a:p>
                  </a:txBody>
                  <a:tcPr>
                    <a:solidFill>
                      <a:schemeClr val="tx2">
                        <a:lumMod val="40000"/>
                        <a:lumOff val="60000"/>
                      </a:schemeClr>
                    </a:solidFill>
                  </a:tcPr>
                </a:tc>
                <a:tc>
                  <a:txBody>
                    <a:bodyPr/>
                    <a:lstStyle/>
                    <a:p>
                      <a:pPr algn="ctr" latinLnBrk="1"/>
                      <a:r>
                        <a:rPr lang="ko-KR" altLang="en-US" sz="2800" dirty="0">
                          <a:solidFill>
                            <a:schemeClr val="tx1"/>
                          </a:solidFill>
                          <a:latin typeface="여기어때 잘난체" panose="020B0600000101010101" pitchFamily="50" charset="-127"/>
                          <a:ea typeface="여기어때 잘난체" panose="020B0600000101010101" pitchFamily="50" charset="-127"/>
                        </a:rPr>
                        <a:t>업주</a:t>
                      </a:r>
                    </a:p>
                  </a:txBody>
                  <a:tcPr>
                    <a:solidFill>
                      <a:schemeClr val="bg1">
                        <a:lumMod val="95000"/>
                      </a:schemeClr>
                    </a:solidFill>
                  </a:tcPr>
                </a:tc>
                <a:tc>
                  <a:txBody>
                    <a:bodyPr/>
                    <a:lstStyle/>
                    <a:p>
                      <a:pPr algn="ctr" latinLnBrk="1"/>
                      <a:r>
                        <a:rPr lang="ko-KR" altLang="en-US" sz="2800" dirty="0">
                          <a:solidFill>
                            <a:schemeClr val="tx1"/>
                          </a:solidFill>
                          <a:latin typeface="여기어때 잘난체" panose="020B0600000101010101" pitchFamily="50" charset="-127"/>
                          <a:ea typeface="여기어때 잘난체" panose="020B0600000101010101" pitchFamily="50" charset="-127"/>
                        </a:rPr>
                        <a:t>가게와의 연동을 통한 예약 시스템</a:t>
                      </a:r>
                    </a:p>
                  </a:txBody>
                  <a:tcPr>
                    <a:solidFill>
                      <a:schemeClr val="bg1">
                        <a:lumMod val="95000"/>
                      </a:schemeClr>
                    </a:solidFill>
                  </a:tcPr>
                </a:tc>
                <a:tc>
                  <a:txBody>
                    <a:bodyPr/>
                    <a:lstStyle/>
                    <a:p>
                      <a:pPr algn="ctr" latinLnBrk="1"/>
                      <a:r>
                        <a:rPr lang="ko-KR" altLang="en-US" sz="2800" dirty="0">
                          <a:solidFill>
                            <a:schemeClr val="tx1"/>
                          </a:solidFill>
                          <a:latin typeface="여기어때 잘난체" panose="020B0600000101010101" pitchFamily="50" charset="-127"/>
                          <a:ea typeface="여기어때 잘난체" panose="020B0600000101010101" pitchFamily="50" charset="-127"/>
                        </a:rPr>
                        <a:t>예약 성사 시 예약 건당 </a:t>
                      </a:r>
                      <a:r>
                        <a:rPr lang="en-US" altLang="ko-KR" sz="2800" dirty="0">
                          <a:solidFill>
                            <a:schemeClr val="tx1"/>
                          </a:solidFill>
                          <a:latin typeface="여기어때 잘난체" panose="020B0600000101010101" pitchFamily="50" charset="-127"/>
                          <a:ea typeface="여기어때 잘난체" panose="020B0600000101010101" pitchFamily="50" charset="-127"/>
                        </a:rPr>
                        <a:t>2</a:t>
                      </a:r>
                      <a:r>
                        <a:rPr lang="ko-KR" altLang="en-US" sz="2800" dirty="0">
                          <a:solidFill>
                            <a:schemeClr val="tx1"/>
                          </a:solidFill>
                          <a:latin typeface="여기어때 잘난체" panose="020B0600000101010101" pitchFamily="50" charset="-127"/>
                          <a:ea typeface="여기어때 잘난체" panose="020B0600000101010101" pitchFamily="50" charset="-127"/>
                        </a:rPr>
                        <a:t>천원</a:t>
                      </a:r>
                    </a:p>
                  </a:txBody>
                  <a:tcPr>
                    <a:solidFill>
                      <a:schemeClr val="bg1">
                        <a:lumMod val="95000"/>
                      </a:schemeClr>
                    </a:solidFill>
                  </a:tcPr>
                </a:tc>
                <a:extLst>
                  <a:ext uri="{0D108BD9-81ED-4DB2-BD59-A6C34878D82A}">
                    <a16:rowId xmlns:a16="http://schemas.microsoft.com/office/drawing/2014/main" val="839916789"/>
                  </a:ext>
                </a:extLst>
              </a:tr>
              <a:tr h="1421068">
                <a:tc>
                  <a:txBody>
                    <a:bodyPr/>
                    <a:lstStyle/>
                    <a:p>
                      <a:pPr algn="ctr" latinLnBrk="1"/>
                      <a:r>
                        <a:rPr lang="ko-KR" altLang="en-US" sz="2800" dirty="0">
                          <a:solidFill>
                            <a:schemeClr val="bg1"/>
                          </a:solidFill>
                          <a:latin typeface="여기어때 잘난체" panose="020B0600000101010101" pitchFamily="50" charset="-127"/>
                          <a:ea typeface="여기어때 잘난체" panose="020B0600000101010101" pitchFamily="50" charset="-127"/>
                        </a:rPr>
                        <a:t>광고</a:t>
                      </a:r>
                      <a:r>
                        <a:rPr lang="en-US" altLang="ko-KR" sz="2800" dirty="0">
                          <a:solidFill>
                            <a:schemeClr val="bg1"/>
                          </a:solidFill>
                          <a:latin typeface="여기어때 잘난체" panose="020B0600000101010101" pitchFamily="50" charset="-127"/>
                          <a:ea typeface="여기어때 잘난체" panose="020B0600000101010101" pitchFamily="50" charset="-127"/>
                        </a:rPr>
                        <a:t>,</a:t>
                      </a:r>
                      <a:r>
                        <a:rPr lang="en-US" altLang="ko-KR" sz="2800" baseline="0" dirty="0">
                          <a:solidFill>
                            <a:schemeClr val="bg1"/>
                          </a:solidFill>
                          <a:latin typeface="여기어때 잘난체" panose="020B0600000101010101" pitchFamily="50" charset="-127"/>
                          <a:ea typeface="여기어때 잘난체" panose="020B0600000101010101" pitchFamily="50" charset="-127"/>
                        </a:rPr>
                        <a:t> </a:t>
                      </a:r>
                      <a:r>
                        <a:rPr lang="ko-KR" altLang="en-US" sz="2800" baseline="0" dirty="0">
                          <a:solidFill>
                            <a:schemeClr val="bg1"/>
                          </a:solidFill>
                          <a:latin typeface="여기어때 잘난체" panose="020B0600000101010101" pitchFamily="50" charset="-127"/>
                          <a:ea typeface="여기어때 잘난체" panose="020B0600000101010101" pitchFamily="50" charset="-127"/>
                        </a:rPr>
                        <a:t>배너</a:t>
                      </a:r>
                      <a:endParaRPr lang="ko-KR" altLang="en-US" sz="2800" dirty="0">
                        <a:solidFill>
                          <a:schemeClr val="bg1"/>
                        </a:solidFill>
                        <a:latin typeface="여기어때 잘난체" panose="020B0600000101010101" pitchFamily="50" charset="-127"/>
                        <a:ea typeface="여기어때 잘난체" panose="020B0600000101010101" pitchFamily="50" charset="-127"/>
                      </a:endParaRPr>
                    </a:p>
                  </a:txBody>
                  <a:tcPr>
                    <a:solidFill>
                      <a:schemeClr val="tx2">
                        <a:lumMod val="40000"/>
                        <a:lumOff val="60000"/>
                      </a:schemeClr>
                    </a:solidFill>
                  </a:tcPr>
                </a:tc>
                <a:tc>
                  <a:txBody>
                    <a:bodyPr/>
                    <a:lstStyle/>
                    <a:p>
                      <a:pPr algn="ctr" latinLnBrk="1"/>
                      <a:r>
                        <a:rPr lang="ko-KR" altLang="en-US" sz="2800" dirty="0">
                          <a:solidFill>
                            <a:schemeClr val="tx1"/>
                          </a:solidFill>
                          <a:latin typeface="여기어때 잘난체" panose="020B0600000101010101" pitchFamily="50" charset="-127"/>
                          <a:ea typeface="여기어때 잘난체" panose="020B0600000101010101" pitchFamily="50" charset="-127"/>
                        </a:rPr>
                        <a:t>광고주</a:t>
                      </a:r>
                    </a:p>
                  </a:txBody>
                  <a:tcPr>
                    <a:solidFill>
                      <a:schemeClr val="bg1">
                        <a:lumMod val="95000"/>
                      </a:schemeClr>
                    </a:solidFill>
                  </a:tcPr>
                </a:tc>
                <a:tc>
                  <a:txBody>
                    <a:bodyPr/>
                    <a:lstStyle/>
                    <a:p>
                      <a:pPr algn="ctr" latinLnBrk="1"/>
                      <a:r>
                        <a:rPr lang="ko-KR" altLang="en-US" sz="2800" dirty="0">
                          <a:solidFill>
                            <a:schemeClr val="tx1"/>
                          </a:solidFill>
                          <a:latin typeface="여기어때 잘난체" panose="020B0600000101010101" pitchFamily="50" charset="-127"/>
                          <a:ea typeface="여기어때 잘난체" panose="020B0600000101010101" pitchFamily="50" charset="-127"/>
                        </a:rPr>
                        <a:t>홈 화면 상단에 광고 및 배너 노출 </a:t>
                      </a:r>
                    </a:p>
                  </a:txBody>
                  <a:tcPr>
                    <a:solidFill>
                      <a:schemeClr val="bg1">
                        <a:lumMod val="95000"/>
                      </a:schemeClr>
                    </a:solidFill>
                  </a:tcPr>
                </a:tc>
                <a:tc>
                  <a:txBody>
                    <a:bodyPr/>
                    <a:lstStyle/>
                    <a:p>
                      <a:pPr algn="ctr" latinLnBrk="1"/>
                      <a:r>
                        <a:rPr lang="en-US" altLang="ko-KR" sz="2800" dirty="0">
                          <a:solidFill>
                            <a:schemeClr val="tx1"/>
                          </a:solidFill>
                          <a:latin typeface="여기어때 잘난체" panose="020B0600000101010101" pitchFamily="50" charset="-127"/>
                          <a:ea typeface="여기어때 잘난체" panose="020B0600000101010101" pitchFamily="50" charset="-127"/>
                        </a:rPr>
                        <a:t>1</a:t>
                      </a:r>
                      <a:r>
                        <a:rPr lang="ko-KR" altLang="en-US" sz="2800" dirty="0">
                          <a:solidFill>
                            <a:schemeClr val="tx1"/>
                          </a:solidFill>
                          <a:latin typeface="여기어때 잘난체" panose="020B0600000101010101" pitchFamily="50" charset="-127"/>
                          <a:ea typeface="여기어때 잘난체" panose="020B0600000101010101" pitchFamily="50" charset="-127"/>
                        </a:rPr>
                        <a:t>만 </a:t>
                      </a:r>
                      <a:r>
                        <a:rPr lang="en-US" altLang="ko-KR" sz="2800" dirty="0">
                          <a:solidFill>
                            <a:schemeClr val="tx1"/>
                          </a:solidFill>
                          <a:latin typeface="여기어때 잘난체" panose="020B0600000101010101" pitchFamily="50" charset="-127"/>
                          <a:ea typeface="여기어때 잘난체" panose="020B0600000101010101" pitchFamily="50" charset="-127"/>
                        </a:rPr>
                        <a:t>CPM</a:t>
                      </a:r>
                    </a:p>
                    <a:p>
                      <a:pPr algn="ctr" latinLnBrk="1"/>
                      <a:r>
                        <a:rPr lang="en-US" altLang="ko-KR" sz="2800" dirty="0">
                          <a:solidFill>
                            <a:schemeClr val="tx1"/>
                          </a:solidFill>
                          <a:latin typeface="여기어때 잘난체" panose="020B0600000101010101" pitchFamily="50" charset="-127"/>
                          <a:ea typeface="여기어때 잘난체" panose="020B0600000101010101" pitchFamily="50" charset="-127"/>
                        </a:rPr>
                        <a:t>(Cost</a:t>
                      </a:r>
                      <a:r>
                        <a:rPr lang="en-US" altLang="ko-KR" sz="2800" baseline="0" dirty="0">
                          <a:solidFill>
                            <a:schemeClr val="tx1"/>
                          </a:solidFill>
                          <a:latin typeface="여기어때 잘난체" panose="020B0600000101010101" pitchFamily="50" charset="-127"/>
                          <a:ea typeface="여기어때 잘난체" panose="020B0600000101010101" pitchFamily="50" charset="-127"/>
                        </a:rPr>
                        <a:t> per mile</a:t>
                      </a:r>
                      <a:r>
                        <a:rPr lang="en-US" altLang="ko-KR" sz="2800" dirty="0">
                          <a:solidFill>
                            <a:schemeClr val="tx1"/>
                          </a:solidFill>
                          <a:latin typeface="여기어때 잘난체" panose="020B0600000101010101" pitchFamily="50" charset="-127"/>
                          <a:ea typeface="여기어때 잘난체" panose="020B0600000101010101" pitchFamily="50" charset="-127"/>
                        </a:rPr>
                        <a:t>)</a:t>
                      </a:r>
                      <a:endParaRPr lang="ko-KR" altLang="en-US" sz="2800" dirty="0">
                        <a:solidFill>
                          <a:schemeClr val="tx1"/>
                        </a:solidFill>
                        <a:latin typeface="여기어때 잘난체" panose="020B0600000101010101" pitchFamily="50" charset="-127"/>
                        <a:ea typeface="여기어때 잘난체" panose="020B0600000101010101" pitchFamily="50" charset="-127"/>
                      </a:endParaRPr>
                    </a:p>
                  </a:txBody>
                  <a:tcPr>
                    <a:solidFill>
                      <a:schemeClr val="bg1">
                        <a:lumMod val="95000"/>
                      </a:schemeClr>
                    </a:solidFill>
                  </a:tcPr>
                </a:tc>
                <a:extLst>
                  <a:ext uri="{0D108BD9-81ED-4DB2-BD59-A6C34878D82A}">
                    <a16:rowId xmlns:a16="http://schemas.microsoft.com/office/drawing/2014/main" val="1771354582"/>
                  </a:ext>
                </a:extLst>
              </a:tr>
            </a:tbl>
          </a:graphicData>
        </a:graphic>
      </p:graphicFrame>
    </p:spTree>
    <p:extLst>
      <p:ext uri="{BB962C8B-B14F-4D97-AF65-F5344CB8AC3E}">
        <p14:creationId xmlns:p14="http://schemas.microsoft.com/office/powerpoint/2010/main" val="33123430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94F8"/>
        </a:solidFill>
        <a:effectLst/>
      </p:bgPr>
    </p:bg>
    <p:spTree>
      <p:nvGrpSpPr>
        <p:cNvPr id="1" name=""/>
        <p:cNvGrpSpPr/>
        <p:nvPr/>
      </p:nvGrpSpPr>
      <p:grpSpPr>
        <a:xfrm>
          <a:off x="0" y="0"/>
          <a:ext cx="0" cy="0"/>
          <a:chOff x="0" y="0"/>
          <a:chExt cx="0" cy="0"/>
        </a:xfrm>
      </p:grpSpPr>
      <p:sp>
        <p:nvSpPr>
          <p:cNvPr id="4" name="TextBox 3"/>
          <p:cNvSpPr txBox="1"/>
          <p:nvPr/>
        </p:nvSpPr>
        <p:spPr>
          <a:xfrm>
            <a:off x="-76200" y="4076700"/>
            <a:ext cx="18211800" cy="1785104"/>
          </a:xfrm>
          <a:prstGeom prst="rect">
            <a:avLst/>
          </a:prstGeom>
          <a:noFill/>
        </p:spPr>
        <p:txBody>
          <a:bodyPr wrap="square" rtlCol="0">
            <a:spAutoFit/>
          </a:bodyPr>
          <a:lstStyle/>
          <a:p>
            <a:pPr algn="ctr"/>
            <a:r>
              <a:rPr lang="en-US" altLang="ko-KR" sz="11000" dirty="0">
                <a:solidFill>
                  <a:schemeClr val="bg1"/>
                </a:solidFill>
                <a:latin typeface="여기어때 잘난체" panose="020B0600000101010101" pitchFamily="50" charset="-127"/>
                <a:ea typeface="여기어때 잘난체" panose="020B0600000101010101" pitchFamily="50" charset="-127"/>
              </a:rPr>
              <a:t>4</a:t>
            </a:r>
            <a:r>
              <a:rPr lang="en-US" altLang="ko-KR" sz="11000" dirty="0" smtClean="0">
                <a:solidFill>
                  <a:schemeClr val="bg1"/>
                </a:solidFill>
                <a:latin typeface="여기어때 잘난체" panose="020B0600000101010101" pitchFamily="50" charset="-127"/>
                <a:ea typeface="여기어때 잘난체" panose="020B0600000101010101" pitchFamily="50" charset="-127"/>
              </a:rPr>
              <a:t>. </a:t>
            </a:r>
            <a:r>
              <a:rPr lang="ko-KR" altLang="en-US" sz="8800" dirty="0" smtClean="0">
                <a:solidFill>
                  <a:srgbClr val="FFFF66"/>
                </a:solidFill>
                <a:latin typeface="여기어때 잘난체" panose="020B0600000101010101" pitchFamily="50" charset="-127"/>
                <a:ea typeface="여기어때 잘난체" panose="020B0600000101010101" pitchFamily="50" charset="-127"/>
              </a:rPr>
              <a:t>기술 스택</a:t>
            </a:r>
            <a:endParaRPr lang="ko-KR" altLang="en-US" sz="8800" dirty="0">
              <a:solidFill>
                <a:srgbClr val="FFFF66"/>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622546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38" name="그룹 1011"/>
          <p:cNvGrpSpPr/>
          <p:nvPr/>
        </p:nvGrpSpPr>
        <p:grpSpPr>
          <a:xfrm>
            <a:off x="977358" y="1220958"/>
            <a:ext cx="16330999" cy="55418"/>
            <a:chOff x="977358" y="1220958"/>
            <a:chExt cx="16330999" cy="55418"/>
          </a:xfrm>
        </p:grpSpPr>
        <p:pic>
          <p:nvPicPr>
            <p:cNvPr id="39" name="Object 44"/>
            <p:cNvPicPr>
              <a:picLocks noChangeAspect="1"/>
            </p:cNvPicPr>
            <p:nvPr/>
          </p:nvPicPr>
          <p:blipFill>
            <a:blip r:embed="rId3" cstate="print"/>
            <a:stretch>
              <a:fillRect/>
            </a:stretch>
          </p:blipFill>
          <p:spPr>
            <a:xfrm>
              <a:off x="977358" y="1220958"/>
              <a:ext cx="16330999" cy="55418"/>
            </a:xfrm>
            <a:prstGeom prst="rect">
              <a:avLst/>
            </a:prstGeom>
          </p:spPr>
        </p:pic>
      </p:grpSp>
      <p:sp>
        <p:nvSpPr>
          <p:cNvPr id="40" name="TextBox 39"/>
          <p:cNvSpPr txBox="1"/>
          <p:nvPr/>
        </p:nvSpPr>
        <p:spPr>
          <a:xfrm>
            <a:off x="977358" y="723900"/>
            <a:ext cx="3031771" cy="461665"/>
          </a:xfrm>
          <a:prstGeom prst="rect">
            <a:avLst/>
          </a:prstGeom>
          <a:noFill/>
        </p:spPr>
        <p:txBody>
          <a:bodyPr wrap="square" rtlCol="0">
            <a:spAutoFit/>
          </a:bodyPr>
          <a:lstStyle/>
          <a:p>
            <a:r>
              <a:rPr lang="ko-KR" altLang="en-US" sz="2400" dirty="0" smtClean="0">
                <a:latin typeface="여기어때 잘난체" panose="020B0600000101010101" pitchFamily="50" charset="-127"/>
                <a:ea typeface="여기어때 잘난체" panose="020B0600000101010101" pitchFamily="50" charset="-127"/>
              </a:rPr>
              <a:t>기술 스택</a:t>
            </a:r>
            <a:endParaRPr lang="ko-KR" altLang="en-US" sz="2400" dirty="0">
              <a:latin typeface="여기어때 잘난체" panose="020B0600000101010101" pitchFamily="50" charset="-127"/>
              <a:ea typeface="여기어때 잘난체" panose="020B0600000101010101" pitchFamily="50" charset="-127"/>
            </a:endParaRPr>
          </a:p>
        </p:txBody>
      </p:sp>
      <p:grpSp>
        <p:nvGrpSpPr>
          <p:cNvPr id="42" name="그룹 1012"/>
          <p:cNvGrpSpPr/>
          <p:nvPr/>
        </p:nvGrpSpPr>
        <p:grpSpPr>
          <a:xfrm>
            <a:off x="977358" y="9073658"/>
            <a:ext cx="16330999" cy="55418"/>
            <a:chOff x="977358" y="9073658"/>
            <a:chExt cx="16330999" cy="55418"/>
          </a:xfrm>
        </p:grpSpPr>
        <p:pic>
          <p:nvPicPr>
            <p:cNvPr id="43" name="Object 47"/>
            <p:cNvPicPr>
              <a:picLocks noChangeAspect="1"/>
            </p:cNvPicPr>
            <p:nvPr/>
          </p:nvPicPr>
          <p:blipFill>
            <a:blip r:embed="rId3" cstate="print"/>
            <a:stretch>
              <a:fillRect/>
            </a:stretch>
          </p:blipFill>
          <p:spPr>
            <a:xfrm>
              <a:off x="977358" y="9073658"/>
              <a:ext cx="16330999" cy="55418"/>
            </a:xfrm>
            <a:prstGeom prst="rect">
              <a:avLst/>
            </a:prstGeom>
          </p:spPr>
        </p:pic>
      </p:grpSp>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741" y="2115851"/>
            <a:ext cx="3175003" cy="3175003"/>
          </a:xfrm>
          <a:prstGeom prst="rect">
            <a:avLst/>
          </a:prstGeom>
        </p:spPr>
      </p:pic>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667" y="3242557"/>
            <a:ext cx="1782071" cy="1916981"/>
          </a:xfrm>
          <a:prstGeom prst="rect">
            <a:avLst/>
          </a:prstGeom>
        </p:spPr>
      </p:pic>
      <p:pic>
        <p:nvPicPr>
          <p:cNvPr id="7" name="그림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9516" y="5611595"/>
            <a:ext cx="3373903" cy="2530427"/>
          </a:xfrm>
          <a:prstGeom prst="rect">
            <a:avLst/>
          </a:prstGeom>
        </p:spPr>
      </p:pic>
      <p:pic>
        <p:nvPicPr>
          <p:cNvPr id="8" name="그림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3069" y="3444482"/>
            <a:ext cx="4219575" cy="1085850"/>
          </a:xfrm>
          <a:prstGeom prst="rect">
            <a:avLst/>
          </a:prstGeom>
        </p:spPr>
      </p:pic>
      <p:pic>
        <p:nvPicPr>
          <p:cNvPr id="9" name="그림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9008" y="5059180"/>
            <a:ext cx="4503182" cy="2501768"/>
          </a:xfrm>
          <a:prstGeom prst="rect">
            <a:avLst/>
          </a:prstGeom>
        </p:spPr>
      </p:pic>
      <p:pic>
        <p:nvPicPr>
          <p:cNvPr id="20" name="그림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44600" y="1838721"/>
            <a:ext cx="1905000" cy="1905000"/>
          </a:xfrm>
          <a:prstGeom prst="rect">
            <a:avLst/>
          </a:prstGeom>
        </p:spPr>
      </p:pic>
      <p:pic>
        <p:nvPicPr>
          <p:cNvPr id="21" name="그림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49250" y="4816360"/>
            <a:ext cx="3695700" cy="1238250"/>
          </a:xfrm>
          <a:prstGeom prst="rect">
            <a:avLst/>
          </a:prstGeom>
        </p:spPr>
      </p:pic>
      <p:pic>
        <p:nvPicPr>
          <p:cNvPr id="22" name="그림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12764" y="7151987"/>
            <a:ext cx="3314700" cy="1381125"/>
          </a:xfrm>
          <a:prstGeom prst="rect">
            <a:avLst/>
          </a:prstGeom>
        </p:spPr>
      </p:pic>
    </p:spTree>
    <p:extLst>
      <p:ext uri="{BB962C8B-B14F-4D97-AF65-F5344CB8AC3E}">
        <p14:creationId xmlns:p14="http://schemas.microsoft.com/office/powerpoint/2010/main" val="3537057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94F8"/>
        </a:solidFill>
        <a:effectLst/>
      </p:bgPr>
    </p:bg>
    <p:spTree>
      <p:nvGrpSpPr>
        <p:cNvPr id="1" name=""/>
        <p:cNvGrpSpPr/>
        <p:nvPr/>
      </p:nvGrpSpPr>
      <p:grpSpPr>
        <a:xfrm>
          <a:off x="0" y="0"/>
          <a:ext cx="0" cy="0"/>
          <a:chOff x="0" y="0"/>
          <a:chExt cx="0" cy="0"/>
        </a:xfrm>
      </p:grpSpPr>
      <p:sp>
        <p:nvSpPr>
          <p:cNvPr id="4" name="TextBox 3"/>
          <p:cNvSpPr txBox="1"/>
          <p:nvPr/>
        </p:nvSpPr>
        <p:spPr>
          <a:xfrm>
            <a:off x="-76200" y="4076700"/>
            <a:ext cx="18211800" cy="1785104"/>
          </a:xfrm>
          <a:prstGeom prst="rect">
            <a:avLst/>
          </a:prstGeom>
          <a:noFill/>
        </p:spPr>
        <p:txBody>
          <a:bodyPr wrap="square" rtlCol="0">
            <a:spAutoFit/>
          </a:bodyPr>
          <a:lstStyle/>
          <a:p>
            <a:pPr algn="ctr"/>
            <a:r>
              <a:rPr lang="en-US" altLang="ko-KR" sz="11000" dirty="0">
                <a:solidFill>
                  <a:schemeClr val="bg1"/>
                </a:solidFill>
                <a:latin typeface="여기어때 잘난체" panose="020B0600000101010101" pitchFamily="50" charset="-127"/>
                <a:ea typeface="여기어때 잘난체" panose="020B0600000101010101" pitchFamily="50" charset="-127"/>
              </a:rPr>
              <a:t>5</a:t>
            </a:r>
            <a:r>
              <a:rPr lang="en-US" altLang="ko-KR" sz="11000" dirty="0" smtClean="0">
                <a:solidFill>
                  <a:schemeClr val="bg1"/>
                </a:solidFill>
                <a:latin typeface="여기어때 잘난체" panose="020B0600000101010101" pitchFamily="50" charset="-127"/>
                <a:ea typeface="여기어때 잘난체" panose="020B0600000101010101" pitchFamily="50" charset="-127"/>
              </a:rPr>
              <a:t>. </a:t>
            </a:r>
            <a:r>
              <a:rPr lang="ko-KR" altLang="en-US" sz="8800" dirty="0" smtClean="0">
                <a:solidFill>
                  <a:srgbClr val="FFFF66"/>
                </a:solidFill>
                <a:latin typeface="여기어때 잘난체" panose="020B0600000101010101" pitchFamily="50" charset="-127"/>
                <a:ea typeface="여기어때 잘난체" panose="020B0600000101010101" pitchFamily="50" charset="-127"/>
              </a:rPr>
              <a:t>팀 소개</a:t>
            </a:r>
            <a:endParaRPr lang="ko-KR" altLang="en-US" sz="8800" dirty="0">
              <a:solidFill>
                <a:srgbClr val="FFFF66"/>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16842291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38" name="그룹 1011"/>
          <p:cNvGrpSpPr/>
          <p:nvPr/>
        </p:nvGrpSpPr>
        <p:grpSpPr>
          <a:xfrm>
            <a:off x="977358" y="1220958"/>
            <a:ext cx="16330999" cy="55418"/>
            <a:chOff x="977358" y="1220958"/>
            <a:chExt cx="16330999" cy="55418"/>
          </a:xfrm>
        </p:grpSpPr>
        <p:pic>
          <p:nvPicPr>
            <p:cNvPr id="39" name="Object 44"/>
            <p:cNvPicPr>
              <a:picLocks noChangeAspect="1"/>
            </p:cNvPicPr>
            <p:nvPr/>
          </p:nvPicPr>
          <p:blipFill>
            <a:blip r:embed="rId3" cstate="print"/>
            <a:stretch>
              <a:fillRect/>
            </a:stretch>
          </p:blipFill>
          <p:spPr>
            <a:xfrm>
              <a:off x="977358" y="1220958"/>
              <a:ext cx="16330999" cy="55418"/>
            </a:xfrm>
            <a:prstGeom prst="rect">
              <a:avLst/>
            </a:prstGeom>
          </p:spPr>
        </p:pic>
      </p:grpSp>
      <p:sp>
        <p:nvSpPr>
          <p:cNvPr id="41" name="TextBox 40"/>
          <p:cNvSpPr txBox="1"/>
          <p:nvPr/>
        </p:nvSpPr>
        <p:spPr>
          <a:xfrm>
            <a:off x="381000" y="721044"/>
            <a:ext cx="1980011" cy="477054"/>
          </a:xfrm>
          <a:prstGeom prst="rect">
            <a:avLst/>
          </a:prstGeom>
          <a:noFill/>
        </p:spPr>
        <p:txBody>
          <a:bodyPr wrap="square" rtlCol="0">
            <a:spAutoFit/>
          </a:bodyPr>
          <a:lstStyle/>
          <a:p>
            <a:pPr algn="r"/>
            <a:r>
              <a:rPr lang="ko-KR" altLang="en-US" sz="2500" dirty="0">
                <a:solidFill>
                  <a:srgbClr val="3F3F3F"/>
                </a:solidFill>
                <a:latin typeface="여기어때 잘난체" panose="020B0600000101010101" pitchFamily="50" charset="-127"/>
                <a:ea typeface="여기어때 잘난체" panose="020B0600000101010101" pitchFamily="50" charset="-127"/>
                <a:sym typeface="Malgun Gothic"/>
              </a:rPr>
              <a:t>팀 소개 </a:t>
            </a:r>
            <a:endParaRPr lang="ko-KR" altLang="en-US" sz="2500" dirty="0"/>
          </a:p>
        </p:txBody>
      </p:sp>
      <p:grpSp>
        <p:nvGrpSpPr>
          <p:cNvPr id="42" name="그룹 1012"/>
          <p:cNvGrpSpPr/>
          <p:nvPr/>
        </p:nvGrpSpPr>
        <p:grpSpPr>
          <a:xfrm>
            <a:off x="977358" y="9073658"/>
            <a:ext cx="16330999" cy="55418"/>
            <a:chOff x="977358" y="9073658"/>
            <a:chExt cx="16330999" cy="55418"/>
          </a:xfrm>
        </p:grpSpPr>
        <p:pic>
          <p:nvPicPr>
            <p:cNvPr id="43" name="Object 47"/>
            <p:cNvPicPr>
              <a:picLocks noChangeAspect="1"/>
            </p:cNvPicPr>
            <p:nvPr/>
          </p:nvPicPr>
          <p:blipFill>
            <a:blip r:embed="rId3" cstate="print"/>
            <a:stretch>
              <a:fillRect/>
            </a:stretch>
          </p:blipFill>
          <p:spPr>
            <a:xfrm>
              <a:off x="977358" y="9073658"/>
              <a:ext cx="16330999" cy="55418"/>
            </a:xfrm>
            <a:prstGeom prst="rect">
              <a:avLst/>
            </a:prstGeom>
          </p:spPr>
        </p:pic>
      </p:grpSp>
      <p:pic>
        <p:nvPicPr>
          <p:cNvPr id="15" name="Google Shape;257;p23"/>
          <p:cNvPicPr preferRelativeResize="0"/>
          <p:nvPr/>
        </p:nvPicPr>
        <p:blipFill rotWithShape="1">
          <a:blip r:embed="rId3">
            <a:alphaModFix/>
          </a:blip>
          <a:srcRect/>
          <a:stretch/>
        </p:blipFill>
        <p:spPr>
          <a:xfrm>
            <a:off x="977358" y="9073658"/>
            <a:ext cx="16331000" cy="55418"/>
          </a:xfrm>
          <a:prstGeom prst="rect">
            <a:avLst/>
          </a:prstGeom>
          <a:noFill/>
          <a:ln>
            <a:noFill/>
          </a:ln>
        </p:spPr>
      </p:pic>
      <p:pic>
        <p:nvPicPr>
          <p:cNvPr id="18" name="Google Shape;260;p23"/>
          <p:cNvPicPr preferRelativeResize="0"/>
          <p:nvPr/>
        </p:nvPicPr>
        <p:blipFill rotWithShape="1">
          <a:blip r:embed="rId4">
            <a:alphaModFix/>
          </a:blip>
          <a:srcRect b="44243"/>
          <a:stretch/>
        </p:blipFill>
        <p:spPr>
          <a:xfrm>
            <a:off x="1821036" y="1593617"/>
            <a:ext cx="14643642" cy="7162800"/>
          </a:xfrm>
          <a:prstGeom prst="rect">
            <a:avLst/>
          </a:prstGeom>
          <a:noFill/>
          <a:ln>
            <a:noFill/>
          </a:ln>
        </p:spPr>
      </p:pic>
    </p:spTree>
    <p:extLst>
      <p:ext uri="{BB962C8B-B14F-4D97-AF65-F5344CB8AC3E}">
        <p14:creationId xmlns:p14="http://schemas.microsoft.com/office/powerpoint/2010/main" val="27629507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tx2">
            <a:lumMod val="20000"/>
            <a:lumOff val="80000"/>
            <a:alpha val="76000"/>
          </a:schemeClr>
        </a:solidFill>
        <a:effectLst/>
      </p:bgPr>
    </p:bg>
    <p:spTree>
      <p:nvGrpSpPr>
        <p:cNvPr id="1" name=""/>
        <p:cNvGrpSpPr/>
        <p:nvPr/>
      </p:nvGrpSpPr>
      <p:grpSpPr>
        <a:xfrm>
          <a:off x="0" y="0"/>
          <a:ext cx="0" cy="0"/>
          <a:chOff x="0" y="0"/>
          <a:chExt cx="0" cy="0"/>
        </a:xfrm>
      </p:grpSpPr>
      <p:sp>
        <p:nvSpPr>
          <p:cNvPr id="157" name="Google Shape;134;p3"/>
          <p:cNvSpPr/>
          <p:nvPr/>
        </p:nvSpPr>
        <p:spPr>
          <a:xfrm>
            <a:off x="533401" y="342900"/>
            <a:ext cx="17221200" cy="9601200"/>
          </a:xfrm>
          <a:prstGeom prst="rect">
            <a:avLst/>
          </a:prstGeom>
          <a:solidFill>
            <a:schemeClr val="lt1"/>
          </a:solidFill>
          <a:ln>
            <a:noFill/>
          </a:ln>
          <a:effectLst>
            <a:outerShdw dist="12700" dir="16200000" rotWithShape="0">
              <a:srgbClr val="1C94F8"/>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sp>
        <p:nvSpPr>
          <p:cNvPr id="159" name="Google Shape;136;p3"/>
          <p:cNvSpPr/>
          <p:nvPr/>
        </p:nvSpPr>
        <p:spPr>
          <a:xfrm>
            <a:off x="7764390" y="520527"/>
            <a:ext cx="2828925" cy="563217"/>
          </a:xfrm>
          <a:prstGeom prst="roundRect">
            <a:avLst>
              <a:gd name="adj" fmla="val 50000"/>
            </a:avLst>
          </a:prstGeom>
          <a:solidFill>
            <a:srgbClr val="1C94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ltLang="en-US" sz="2000" b="1" dirty="0">
                <a:solidFill>
                  <a:schemeClr val="bg1"/>
                </a:solidFill>
                <a:ea typeface="여기어때 잘난체" panose="020B0600000101010101"/>
              </a:rPr>
              <a:t>목 차</a:t>
            </a:r>
            <a:endParaRPr sz="2000" b="1" dirty="0">
              <a:solidFill>
                <a:schemeClr val="bg1"/>
              </a:solidFill>
              <a:ea typeface="여기어때 잘난체" panose="020B0600000101010101"/>
            </a:endParaRPr>
          </a:p>
        </p:txBody>
      </p:sp>
      <p:cxnSp>
        <p:nvCxnSpPr>
          <p:cNvPr id="25" name="Google Shape;137;p3"/>
          <p:cNvCxnSpPr>
            <a:endCxn id="28" idx="0"/>
          </p:cNvCxnSpPr>
          <p:nvPr/>
        </p:nvCxnSpPr>
        <p:spPr>
          <a:xfrm flipV="1">
            <a:off x="726720" y="4780072"/>
            <a:ext cx="16864171" cy="13561"/>
          </a:xfrm>
          <a:prstGeom prst="straightConnector1">
            <a:avLst/>
          </a:prstGeom>
          <a:noFill/>
          <a:ln w="19050" cap="flat" cmpd="sng">
            <a:solidFill>
              <a:srgbClr val="00B0F0"/>
            </a:solidFill>
            <a:prstDash val="solid"/>
            <a:miter lim="800000"/>
            <a:headEnd type="none" w="sm" len="sm"/>
            <a:tailEnd type="stealth" w="lg" len="lg"/>
          </a:ln>
        </p:spPr>
      </p:cxnSp>
      <p:sp>
        <p:nvSpPr>
          <p:cNvPr id="26" name="Google Shape;138;p3"/>
          <p:cNvSpPr/>
          <p:nvPr/>
        </p:nvSpPr>
        <p:spPr>
          <a:xfrm rot="5400000">
            <a:off x="549872" y="4226232"/>
            <a:ext cx="1376445" cy="1092854"/>
          </a:xfrm>
          <a:prstGeom prst="triangle">
            <a:avLst>
              <a:gd name="adj" fmla="val 50000"/>
            </a:avLst>
          </a:prstGeom>
          <a:solidFill>
            <a:srgbClr val="FFFFFF"/>
          </a:solidFill>
          <a:ln w="203200" cap="rnd" cmpd="sng">
            <a:solidFill>
              <a:srgbClr val="1C9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sp>
        <p:nvSpPr>
          <p:cNvPr id="27" name="Google Shape;154;p3"/>
          <p:cNvSpPr/>
          <p:nvPr/>
        </p:nvSpPr>
        <p:spPr>
          <a:xfrm rot="5400000">
            <a:off x="4605573" y="4247206"/>
            <a:ext cx="1376445" cy="1092854"/>
          </a:xfrm>
          <a:prstGeom prst="triangle">
            <a:avLst>
              <a:gd name="adj" fmla="val 50000"/>
            </a:avLst>
          </a:prstGeom>
          <a:solidFill>
            <a:schemeClr val="bg1"/>
          </a:solidFill>
          <a:ln w="203200" cap="rnd" cmpd="sng">
            <a:solidFill>
              <a:srgbClr val="1C9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sp>
        <p:nvSpPr>
          <p:cNvPr id="28" name="Google Shape;139;p3"/>
          <p:cNvSpPr/>
          <p:nvPr/>
        </p:nvSpPr>
        <p:spPr>
          <a:xfrm rot="5400000">
            <a:off x="16356241" y="4233644"/>
            <a:ext cx="1376445" cy="1092854"/>
          </a:xfrm>
          <a:prstGeom prst="triangle">
            <a:avLst>
              <a:gd name="adj" fmla="val 50000"/>
            </a:avLst>
          </a:prstGeom>
          <a:solidFill>
            <a:schemeClr val="bg1"/>
          </a:solidFill>
          <a:ln w="203200" cap="rnd" cmpd="sng">
            <a:solidFill>
              <a:srgbClr val="1C9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sp>
        <p:nvSpPr>
          <p:cNvPr id="30" name="Google Shape;142;p3"/>
          <p:cNvSpPr/>
          <p:nvPr/>
        </p:nvSpPr>
        <p:spPr>
          <a:xfrm>
            <a:off x="498119" y="6431226"/>
            <a:ext cx="2016169" cy="1569620"/>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pPr>
            <a:r>
              <a:rPr lang="ko-KR" altLang="en-US" sz="3200"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기획 배경</a:t>
            </a:r>
            <a:endParaRPr lang="en-US" altLang="ko-KR" sz="3200"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endParaRPr>
          </a:p>
          <a:p>
            <a:pPr marR="0" lvl="0" algn="ctr" rtl="0">
              <a:lnSpc>
                <a:spcPct val="150000"/>
              </a:lnSpc>
              <a:spcBef>
                <a:spcPts val="0"/>
              </a:spcBef>
              <a:spcAft>
                <a:spcPts val="0"/>
              </a:spcAft>
            </a:pPr>
            <a:r>
              <a:rPr lang="en-US" sz="3200" b="0" i="0" u="none" strike="noStrike" cap="none"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&amp; </a:t>
            </a:r>
            <a:r>
              <a:rPr lang="ko-KR" altLang="en-US" sz="3200" b="0" i="0" u="none" strike="noStrike" cap="none"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소개</a:t>
            </a:r>
            <a:endParaRPr sz="3200" b="0" i="0" u="none" strike="noStrike" cap="none" dirty="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endParaRPr>
          </a:p>
        </p:txBody>
      </p:sp>
      <p:sp>
        <p:nvSpPr>
          <p:cNvPr id="31" name="Google Shape;139;p3"/>
          <p:cNvSpPr/>
          <p:nvPr/>
        </p:nvSpPr>
        <p:spPr>
          <a:xfrm rot="5400000">
            <a:off x="12620383" y="4226233"/>
            <a:ext cx="1376445" cy="1092854"/>
          </a:xfrm>
          <a:prstGeom prst="triangle">
            <a:avLst>
              <a:gd name="adj" fmla="val 50000"/>
            </a:avLst>
          </a:prstGeom>
          <a:solidFill>
            <a:schemeClr val="bg1"/>
          </a:solidFill>
          <a:ln w="203200" cap="rnd" cmpd="sng">
            <a:solidFill>
              <a:srgbClr val="1C9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sp>
        <p:nvSpPr>
          <p:cNvPr id="32" name="Google Shape;139;p3"/>
          <p:cNvSpPr/>
          <p:nvPr/>
        </p:nvSpPr>
        <p:spPr>
          <a:xfrm rot="5400000">
            <a:off x="8646554" y="4181165"/>
            <a:ext cx="1376445" cy="1092854"/>
          </a:xfrm>
          <a:prstGeom prst="triangle">
            <a:avLst>
              <a:gd name="adj" fmla="val 50000"/>
            </a:avLst>
          </a:prstGeom>
          <a:solidFill>
            <a:schemeClr val="bg1"/>
          </a:solidFill>
          <a:ln w="203200" cap="rnd" cmpd="sng">
            <a:solidFill>
              <a:srgbClr val="1C9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sp>
        <p:nvSpPr>
          <p:cNvPr id="34" name="Google Shape;142;p3"/>
          <p:cNvSpPr/>
          <p:nvPr/>
        </p:nvSpPr>
        <p:spPr>
          <a:xfrm>
            <a:off x="4025992" y="6467117"/>
            <a:ext cx="2231519" cy="1384954"/>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pPr>
            <a:r>
              <a:rPr lang="ko-KR" altLang="en-US" sz="2800" b="0" i="0" u="none" strike="noStrike" cap="none"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서비스 흐름 </a:t>
            </a:r>
            <a:r>
              <a:rPr lang="en-US" altLang="ko-KR" sz="2800" b="0" i="0" u="none" strike="noStrike" cap="none"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&amp;</a:t>
            </a:r>
            <a:r>
              <a:rPr lang="en-US" altLang="ko-KR" sz="2800"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 </a:t>
            </a:r>
            <a:r>
              <a:rPr lang="ko-KR" altLang="en-US" sz="2800"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주요 기능</a:t>
            </a:r>
            <a:endParaRPr sz="2800" b="0" i="0" u="none" strike="noStrike" cap="none" dirty="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endParaRPr>
          </a:p>
        </p:txBody>
      </p:sp>
      <p:sp>
        <p:nvSpPr>
          <p:cNvPr id="35" name="Google Shape;142;p3"/>
          <p:cNvSpPr/>
          <p:nvPr/>
        </p:nvSpPr>
        <p:spPr>
          <a:xfrm>
            <a:off x="8224662" y="6491544"/>
            <a:ext cx="1869479" cy="1384954"/>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pPr>
            <a:r>
              <a:rPr lang="ko-KR" altLang="en-US" sz="2800" b="0" i="0" u="none" strike="noStrike" cap="none"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서비스</a:t>
            </a:r>
            <a:endParaRPr lang="en-US" altLang="ko-KR" sz="2800" b="0" i="0" u="none" strike="noStrike" cap="none"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endParaRPr>
          </a:p>
          <a:p>
            <a:pPr marR="0" lvl="0" algn="ctr" rtl="0">
              <a:lnSpc>
                <a:spcPct val="150000"/>
              </a:lnSpc>
              <a:spcBef>
                <a:spcPts val="0"/>
              </a:spcBef>
              <a:spcAft>
                <a:spcPts val="0"/>
              </a:spcAft>
            </a:pPr>
            <a:r>
              <a:rPr lang="ko-KR" altLang="en-US" sz="2800"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수익 모델</a:t>
            </a:r>
            <a:endParaRPr sz="2800" b="0" i="0" u="none" strike="noStrike" cap="none" dirty="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endParaRPr>
          </a:p>
        </p:txBody>
      </p:sp>
      <p:sp>
        <p:nvSpPr>
          <p:cNvPr id="36" name="Google Shape;142;p3"/>
          <p:cNvSpPr/>
          <p:nvPr/>
        </p:nvSpPr>
        <p:spPr>
          <a:xfrm>
            <a:off x="12061292" y="6407688"/>
            <a:ext cx="1938779" cy="830956"/>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pPr>
            <a:r>
              <a:rPr lang="ko-KR" altLang="en-US" sz="3200" b="0" i="0" u="none" strike="noStrike" cap="none"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기술 </a:t>
            </a:r>
            <a:r>
              <a:rPr lang="ko-KR" altLang="en-US" sz="3200"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스택</a:t>
            </a:r>
            <a:endParaRPr sz="3200" b="0" i="0" u="none" strike="noStrike" cap="none" dirty="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endParaRPr>
          </a:p>
        </p:txBody>
      </p:sp>
      <p:sp>
        <p:nvSpPr>
          <p:cNvPr id="37" name="Google Shape;142;p3"/>
          <p:cNvSpPr/>
          <p:nvPr/>
        </p:nvSpPr>
        <p:spPr>
          <a:xfrm>
            <a:off x="15695079" y="6473341"/>
            <a:ext cx="1981200" cy="830956"/>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pPr>
            <a:r>
              <a:rPr lang="ko-KR" altLang="en-US" sz="3200" b="0" i="0" u="none" strike="noStrike" cap="none"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팀</a:t>
            </a:r>
            <a:r>
              <a:rPr lang="en-US" altLang="ko-KR" sz="3200" dirty="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 </a:t>
            </a:r>
            <a:r>
              <a:rPr lang="ko-KR" altLang="en-US" sz="3200" b="0" i="0" u="none" strike="noStrike" cap="none" dirty="0" smtClean="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rPr>
              <a:t>소개</a:t>
            </a:r>
            <a:endParaRPr sz="3200" b="0" i="0" u="none" strike="noStrike" cap="none" dirty="0">
              <a:solidFill>
                <a:srgbClr val="1C94F8"/>
              </a:solidFill>
              <a:latin typeface="여기어때 잘난체" panose="020B0600000101010101" pitchFamily="50" charset="-127"/>
              <a:ea typeface="여기어때 잘난체" panose="020B0600000101010101" pitchFamily="50" charset="-127"/>
              <a:cs typeface="Arial Unicode MS" panose="020B0604020202020204" pitchFamily="50" charset="-127"/>
              <a:sym typeface="Malgun Gothic"/>
            </a:endParaRPr>
          </a:p>
        </p:txBody>
      </p:sp>
      <p:grpSp>
        <p:nvGrpSpPr>
          <p:cNvPr id="38" name="Google Shape;157;p3"/>
          <p:cNvGrpSpPr/>
          <p:nvPr/>
        </p:nvGrpSpPr>
        <p:grpSpPr>
          <a:xfrm>
            <a:off x="659085" y="5410766"/>
            <a:ext cx="1280825" cy="1023025"/>
            <a:chOff x="2381571" y="4130301"/>
            <a:chExt cx="1453949" cy="1152727"/>
          </a:xfrm>
        </p:grpSpPr>
        <p:sp>
          <p:nvSpPr>
            <p:cNvPr id="39" name="Google Shape;158;p3"/>
            <p:cNvSpPr/>
            <p:nvPr/>
          </p:nvSpPr>
          <p:spPr>
            <a:xfrm rot="19800000">
              <a:off x="2381571" y="4130301"/>
              <a:ext cx="1453949" cy="716570"/>
            </a:xfrm>
            <a:custGeom>
              <a:avLst/>
              <a:gdLst/>
              <a:ahLst/>
              <a:cxnLst/>
              <a:rect l="l" t="t" r="r" b="b"/>
              <a:pathLst>
                <a:path w="1453949" h="724895" extrusionOk="0">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1C94F8"/>
            </a:solidFill>
            <a:ln>
              <a:solidFill>
                <a:srgbClr val="1C94F8"/>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sp>
          <p:nvSpPr>
            <p:cNvPr id="40" name="Google Shape;159;p3"/>
            <p:cNvSpPr/>
            <p:nvPr/>
          </p:nvSpPr>
          <p:spPr>
            <a:xfrm>
              <a:off x="2572251" y="5096717"/>
              <a:ext cx="186311" cy="186311"/>
            </a:xfrm>
            <a:prstGeom prst="ellipse">
              <a:avLst/>
            </a:prstGeom>
            <a:solidFill>
              <a:schemeClr val="bg1"/>
            </a:solidFill>
            <a:ln w="73025" cap="flat" cmpd="sng">
              <a:solidFill>
                <a:srgbClr val="1C94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grpSp>
      <p:grpSp>
        <p:nvGrpSpPr>
          <p:cNvPr id="44" name="Google Shape;157;p3"/>
          <p:cNvGrpSpPr/>
          <p:nvPr/>
        </p:nvGrpSpPr>
        <p:grpSpPr>
          <a:xfrm>
            <a:off x="4684320" y="5444092"/>
            <a:ext cx="1280825" cy="1023025"/>
            <a:chOff x="2381571" y="4130301"/>
            <a:chExt cx="1453949" cy="1152727"/>
          </a:xfrm>
        </p:grpSpPr>
        <p:sp>
          <p:nvSpPr>
            <p:cNvPr id="45" name="Google Shape;158;p3"/>
            <p:cNvSpPr/>
            <p:nvPr/>
          </p:nvSpPr>
          <p:spPr>
            <a:xfrm rot="19800000">
              <a:off x="2381571" y="4130301"/>
              <a:ext cx="1453949" cy="716570"/>
            </a:xfrm>
            <a:custGeom>
              <a:avLst/>
              <a:gdLst/>
              <a:ahLst/>
              <a:cxnLst/>
              <a:rect l="l" t="t" r="r" b="b"/>
              <a:pathLst>
                <a:path w="1453949" h="724895" extrusionOk="0">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1C94F8"/>
            </a:solidFill>
            <a:ln>
              <a:solidFill>
                <a:srgbClr val="1C94F8"/>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sp>
          <p:nvSpPr>
            <p:cNvPr id="46" name="Google Shape;159;p3"/>
            <p:cNvSpPr/>
            <p:nvPr/>
          </p:nvSpPr>
          <p:spPr>
            <a:xfrm>
              <a:off x="2572251" y="5096717"/>
              <a:ext cx="186311" cy="186311"/>
            </a:xfrm>
            <a:prstGeom prst="ellipse">
              <a:avLst/>
            </a:prstGeom>
            <a:solidFill>
              <a:schemeClr val="bg1"/>
            </a:solidFill>
            <a:ln w="73025" cap="flat" cmpd="sng">
              <a:solidFill>
                <a:srgbClr val="1C94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grpSp>
      <p:grpSp>
        <p:nvGrpSpPr>
          <p:cNvPr id="47" name="Google Shape;157;p3"/>
          <p:cNvGrpSpPr/>
          <p:nvPr/>
        </p:nvGrpSpPr>
        <p:grpSpPr>
          <a:xfrm>
            <a:off x="8709963" y="5384663"/>
            <a:ext cx="1280825" cy="1023025"/>
            <a:chOff x="2381571" y="4130301"/>
            <a:chExt cx="1453949" cy="1152727"/>
          </a:xfrm>
        </p:grpSpPr>
        <p:sp>
          <p:nvSpPr>
            <p:cNvPr id="48" name="Google Shape;158;p3"/>
            <p:cNvSpPr/>
            <p:nvPr/>
          </p:nvSpPr>
          <p:spPr>
            <a:xfrm rot="19800000">
              <a:off x="2381571" y="4130301"/>
              <a:ext cx="1453949" cy="716570"/>
            </a:xfrm>
            <a:custGeom>
              <a:avLst/>
              <a:gdLst/>
              <a:ahLst/>
              <a:cxnLst/>
              <a:rect l="l" t="t" r="r" b="b"/>
              <a:pathLst>
                <a:path w="1453949" h="724895" extrusionOk="0">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1C94F8"/>
            </a:solidFill>
            <a:ln>
              <a:solidFill>
                <a:srgbClr val="1C94F8"/>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sp>
          <p:nvSpPr>
            <p:cNvPr id="49" name="Google Shape;159;p3"/>
            <p:cNvSpPr/>
            <p:nvPr/>
          </p:nvSpPr>
          <p:spPr>
            <a:xfrm>
              <a:off x="2572251" y="5096717"/>
              <a:ext cx="186311" cy="186311"/>
            </a:xfrm>
            <a:prstGeom prst="ellipse">
              <a:avLst/>
            </a:prstGeom>
            <a:solidFill>
              <a:schemeClr val="bg1"/>
            </a:solidFill>
            <a:ln w="73025" cap="flat" cmpd="sng">
              <a:solidFill>
                <a:srgbClr val="1C94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grpSp>
      <p:grpSp>
        <p:nvGrpSpPr>
          <p:cNvPr id="50" name="Google Shape;157;p3"/>
          <p:cNvGrpSpPr/>
          <p:nvPr/>
        </p:nvGrpSpPr>
        <p:grpSpPr>
          <a:xfrm>
            <a:off x="12698580" y="5390678"/>
            <a:ext cx="1280825" cy="1023025"/>
            <a:chOff x="2381571" y="4130301"/>
            <a:chExt cx="1453949" cy="1152727"/>
          </a:xfrm>
        </p:grpSpPr>
        <p:sp>
          <p:nvSpPr>
            <p:cNvPr id="51" name="Google Shape;158;p3"/>
            <p:cNvSpPr/>
            <p:nvPr/>
          </p:nvSpPr>
          <p:spPr>
            <a:xfrm rot="19800000">
              <a:off x="2381571" y="4130301"/>
              <a:ext cx="1453949" cy="716570"/>
            </a:xfrm>
            <a:custGeom>
              <a:avLst/>
              <a:gdLst/>
              <a:ahLst/>
              <a:cxnLst/>
              <a:rect l="l" t="t" r="r" b="b"/>
              <a:pathLst>
                <a:path w="1453949" h="724895" extrusionOk="0">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1C94F8"/>
            </a:solidFill>
            <a:ln>
              <a:solidFill>
                <a:srgbClr val="1C94F8"/>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sp>
          <p:nvSpPr>
            <p:cNvPr id="52" name="Google Shape;159;p3"/>
            <p:cNvSpPr/>
            <p:nvPr/>
          </p:nvSpPr>
          <p:spPr>
            <a:xfrm>
              <a:off x="2572251" y="5096717"/>
              <a:ext cx="186311" cy="186311"/>
            </a:xfrm>
            <a:prstGeom prst="ellipse">
              <a:avLst/>
            </a:prstGeom>
            <a:solidFill>
              <a:schemeClr val="bg1"/>
            </a:solidFill>
            <a:ln w="73025" cap="flat" cmpd="sng">
              <a:solidFill>
                <a:srgbClr val="1C94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grpSp>
      <p:grpSp>
        <p:nvGrpSpPr>
          <p:cNvPr id="53" name="Google Shape;157;p3"/>
          <p:cNvGrpSpPr/>
          <p:nvPr/>
        </p:nvGrpSpPr>
        <p:grpSpPr>
          <a:xfrm>
            <a:off x="16435641" y="5408360"/>
            <a:ext cx="1280825" cy="1023025"/>
            <a:chOff x="2381571" y="4130301"/>
            <a:chExt cx="1453949" cy="1152727"/>
          </a:xfrm>
        </p:grpSpPr>
        <p:sp>
          <p:nvSpPr>
            <p:cNvPr id="54" name="Google Shape;158;p3"/>
            <p:cNvSpPr/>
            <p:nvPr/>
          </p:nvSpPr>
          <p:spPr>
            <a:xfrm rot="19800000">
              <a:off x="2381571" y="4130301"/>
              <a:ext cx="1453949" cy="716570"/>
            </a:xfrm>
            <a:custGeom>
              <a:avLst/>
              <a:gdLst/>
              <a:ahLst/>
              <a:cxnLst/>
              <a:rect l="l" t="t" r="r" b="b"/>
              <a:pathLst>
                <a:path w="1453949" h="724895" extrusionOk="0">
                  <a:moveTo>
                    <a:pt x="1453949" y="1185"/>
                  </a:moveTo>
                  <a:lnTo>
                    <a:pt x="1453949" y="32518"/>
                  </a:lnTo>
                  <a:lnTo>
                    <a:pt x="593249" y="32518"/>
                  </a:lnTo>
                  <a:cubicBezTo>
                    <a:pt x="573265" y="32518"/>
                    <a:pt x="553754" y="34543"/>
                    <a:pt x="534910" y="38399"/>
                  </a:cubicBezTo>
                  <a:lnTo>
                    <a:pt x="531707" y="39393"/>
                  </a:lnTo>
                  <a:lnTo>
                    <a:pt x="515496" y="40524"/>
                  </a:lnTo>
                  <a:cubicBezTo>
                    <a:pt x="443938" y="59697"/>
                    <a:pt x="379695" y="106170"/>
                    <a:pt x="339727" y="175396"/>
                  </a:cubicBezTo>
                  <a:lnTo>
                    <a:pt x="22474" y="724895"/>
                  </a:lnTo>
                  <a:lnTo>
                    <a:pt x="0" y="711920"/>
                  </a:lnTo>
                  <a:lnTo>
                    <a:pt x="327852" y="144063"/>
                  </a:lnTo>
                  <a:cubicBezTo>
                    <a:pt x="377812" y="57530"/>
                    <a:pt x="465702" y="6550"/>
                    <a:pt x="558396" y="0"/>
                  </a:cubicBezTo>
                  <a:lnTo>
                    <a:pt x="603436" y="1185"/>
                  </a:lnTo>
                  <a:close/>
                </a:path>
              </a:pathLst>
            </a:custGeom>
            <a:solidFill>
              <a:srgbClr val="1C94F8"/>
            </a:solidFill>
            <a:ln>
              <a:solidFill>
                <a:srgbClr val="1C94F8"/>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sp>
          <p:nvSpPr>
            <p:cNvPr id="55" name="Google Shape;159;p3"/>
            <p:cNvSpPr/>
            <p:nvPr/>
          </p:nvSpPr>
          <p:spPr>
            <a:xfrm>
              <a:off x="2572251" y="5096717"/>
              <a:ext cx="186311" cy="186311"/>
            </a:xfrm>
            <a:prstGeom prst="ellipse">
              <a:avLst/>
            </a:prstGeom>
            <a:solidFill>
              <a:schemeClr val="bg1"/>
            </a:solidFill>
            <a:ln w="73025" cap="flat" cmpd="sng">
              <a:solidFill>
                <a:srgbClr val="1C94F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Arial Unicode MS" panose="020B0604020202020204" pitchFamily="50" charset="-127"/>
                <a:ea typeface="여기어때 잘난체" panose="020B0600000101010101"/>
                <a:cs typeface="Arial Unicode MS" panose="020B0604020202020204" pitchFamily="50" charset="-127"/>
                <a:sym typeface="Malgun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00"/>
                                        <p:tgtEl>
                                          <p:spTgt spid="26"/>
                                        </p:tgtEl>
                                      </p:cBhvr>
                                    </p:animEffect>
                                  </p:childTnLst>
                                </p:cTn>
                              </p:par>
                              <p:par>
                                <p:cTn id="8" presetID="10" presetClass="entr" presetSubtype="0" fill="hold" grpId="0" nodeType="withEffect">
                                  <p:stCondLst>
                                    <p:cond delay="45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700"/>
                                        <p:tgtEl>
                                          <p:spTgt spid="32"/>
                                        </p:tgtEl>
                                      </p:cBhvr>
                                    </p:animEffect>
                                  </p:childTnLst>
                                </p:cTn>
                              </p:par>
                              <p:par>
                                <p:cTn id="14" presetID="10" presetClass="entr" presetSubtype="0" fill="hold" grpId="0" nodeType="withEffect">
                                  <p:stCondLst>
                                    <p:cond delay="135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7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700" fill="hold"/>
                                        <p:tgtEl>
                                          <p:spTgt spid="30"/>
                                        </p:tgtEl>
                                        <p:attrNameLst>
                                          <p:attrName>ppt_w</p:attrName>
                                        </p:attrNameLst>
                                      </p:cBhvr>
                                      <p:tavLst>
                                        <p:tav tm="0">
                                          <p:val>
                                            <p:fltVal val="0"/>
                                          </p:val>
                                        </p:tav>
                                        <p:tav tm="100000">
                                          <p:val>
                                            <p:strVal val="#ppt_w"/>
                                          </p:val>
                                        </p:tav>
                                      </p:tavLst>
                                    </p:anim>
                                    <p:anim calcmode="lin" valueType="num">
                                      <p:cBhvr>
                                        <p:cTn id="25" dur="700" fill="hold"/>
                                        <p:tgtEl>
                                          <p:spTgt spid="30"/>
                                        </p:tgtEl>
                                        <p:attrNameLst>
                                          <p:attrName>ppt_h</p:attrName>
                                        </p:attrNameLst>
                                      </p:cBhvr>
                                      <p:tavLst>
                                        <p:tav tm="0">
                                          <p:val>
                                            <p:fltVal val="0"/>
                                          </p:val>
                                        </p:tav>
                                        <p:tav tm="100000">
                                          <p:val>
                                            <p:strVal val="#ppt_h"/>
                                          </p:val>
                                        </p:tav>
                                      </p:tavLst>
                                    </p:anim>
                                    <p:animEffect transition="in" filter="fade">
                                      <p:cBhvr>
                                        <p:cTn id="26" dur="700"/>
                                        <p:tgtEl>
                                          <p:spTgt spid="30"/>
                                        </p:tgtEl>
                                      </p:cBhvr>
                                    </p:animEffect>
                                  </p:childTnLst>
                                </p:cTn>
                              </p:par>
                              <p:par>
                                <p:cTn id="27" presetID="53" presetClass="entr" presetSubtype="16"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1000" fill="hold"/>
                                        <p:tgtEl>
                                          <p:spTgt spid="38"/>
                                        </p:tgtEl>
                                        <p:attrNameLst>
                                          <p:attrName>ppt_w</p:attrName>
                                        </p:attrNameLst>
                                      </p:cBhvr>
                                      <p:tavLst>
                                        <p:tav tm="0">
                                          <p:val>
                                            <p:fltVal val="0"/>
                                          </p:val>
                                        </p:tav>
                                        <p:tav tm="100000">
                                          <p:val>
                                            <p:strVal val="#ppt_w"/>
                                          </p:val>
                                        </p:tav>
                                      </p:tavLst>
                                    </p:anim>
                                    <p:anim calcmode="lin" valueType="num">
                                      <p:cBhvr>
                                        <p:cTn id="30" dur="1000" fill="hold"/>
                                        <p:tgtEl>
                                          <p:spTgt spid="38"/>
                                        </p:tgtEl>
                                        <p:attrNameLst>
                                          <p:attrName>ppt_h</p:attrName>
                                        </p:attrNameLst>
                                      </p:cBhvr>
                                      <p:tavLst>
                                        <p:tav tm="0">
                                          <p:val>
                                            <p:fltVal val="0"/>
                                          </p:val>
                                        </p:tav>
                                        <p:tav tm="100000">
                                          <p:val>
                                            <p:strVal val="#ppt_h"/>
                                          </p:val>
                                        </p:tav>
                                      </p:tavLst>
                                    </p:anim>
                                    <p:animEffect transition="in" filter="fade">
                                      <p:cBhvr>
                                        <p:cTn id="31" dur="1000"/>
                                        <p:tgtEl>
                                          <p:spTgt spid="38"/>
                                        </p:tgtEl>
                                      </p:cBhvr>
                                    </p:animEffect>
                                  </p:childTnLst>
                                </p:cTn>
                              </p:par>
                              <p:par>
                                <p:cTn id="32" presetID="53" presetClass="entr" presetSubtype="16" fill="hold" grpId="0" nodeType="withEffect">
                                  <p:stCondLst>
                                    <p:cond delay="1200"/>
                                  </p:stCondLst>
                                  <p:childTnLst>
                                    <p:set>
                                      <p:cBhvr>
                                        <p:cTn id="33" dur="1" fill="hold">
                                          <p:stCondLst>
                                            <p:cond delay="0"/>
                                          </p:stCondLst>
                                        </p:cTn>
                                        <p:tgtEl>
                                          <p:spTgt spid="34"/>
                                        </p:tgtEl>
                                        <p:attrNameLst>
                                          <p:attrName>style.visibility</p:attrName>
                                        </p:attrNameLst>
                                      </p:cBhvr>
                                      <p:to>
                                        <p:strVal val="visible"/>
                                      </p:to>
                                    </p:set>
                                    <p:anim calcmode="lin" valueType="num">
                                      <p:cBhvr>
                                        <p:cTn id="34" dur="1000" fill="hold"/>
                                        <p:tgtEl>
                                          <p:spTgt spid="34"/>
                                        </p:tgtEl>
                                        <p:attrNameLst>
                                          <p:attrName>ppt_w</p:attrName>
                                        </p:attrNameLst>
                                      </p:cBhvr>
                                      <p:tavLst>
                                        <p:tav tm="0">
                                          <p:val>
                                            <p:fltVal val="0"/>
                                          </p:val>
                                        </p:tav>
                                        <p:tav tm="100000">
                                          <p:val>
                                            <p:strVal val="#ppt_w"/>
                                          </p:val>
                                        </p:tav>
                                      </p:tavLst>
                                    </p:anim>
                                    <p:anim calcmode="lin" valueType="num">
                                      <p:cBhvr>
                                        <p:cTn id="35" dur="1000" fill="hold"/>
                                        <p:tgtEl>
                                          <p:spTgt spid="34"/>
                                        </p:tgtEl>
                                        <p:attrNameLst>
                                          <p:attrName>ppt_h</p:attrName>
                                        </p:attrNameLst>
                                      </p:cBhvr>
                                      <p:tavLst>
                                        <p:tav tm="0">
                                          <p:val>
                                            <p:fltVal val="0"/>
                                          </p:val>
                                        </p:tav>
                                        <p:tav tm="100000">
                                          <p:val>
                                            <p:strVal val="#ppt_h"/>
                                          </p:val>
                                        </p:tav>
                                      </p:tavLst>
                                    </p:anim>
                                    <p:animEffect transition="in" filter="fade">
                                      <p:cBhvr>
                                        <p:cTn id="36" dur="1000"/>
                                        <p:tgtEl>
                                          <p:spTgt spid="34"/>
                                        </p:tgtEl>
                                      </p:cBhvr>
                                    </p:animEffect>
                                  </p:childTnLst>
                                </p:cTn>
                              </p:par>
                              <p:par>
                                <p:cTn id="37" presetID="53" presetClass="entr" presetSubtype="16" fill="hold" nodeType="withEffect">
                                  <p:stCondLst>
                                    <p:cond delay="1200"/>
                                  </p:stCondLst>
                                  <p:childTnLst>
                                    <p:set>
                                      <p:cBhvr>
                                        <p:cTn id="38" dur="1" fill="hold">
                                          <p:stCondLst>
                                            <p:cond delay="0"/>
                                          </p:stCondLst>
                                        </p:cTn>
                                        <p:tgtEl>
                                          <p:spTgt spid="44"/>
                                        </p:tgtEl>
                                        <p:attrNameLst>
                                          <p:attrName>style.visibility</p:attrName>
                                        </p:attrNameLst>
                                      </p:cBhvr>
                                      <p:to>
                                        <p:strVal val="visible"/>
                                      </p:to>
                                    </p:set>
                                    <p:anim calcmode="lin" valueType="num">
                                      <p:cBhvr>
                                        <p:cTn id="39" dur="1000" fill="hold"/>
                                        <p:tgtEl>
                                          <p:spTgt spid="44"/>
                                        </p:tgtEl>
                                        <p:attrNameLst>
                                          <p:attrName>ppt_w</p:attrName>
                                        </p:attrNameLst>
                                      </p:cBhvr>
                                      <p:tavLst>
                                        <p:tav tm="0">
                                          <p:val>
                                            <p:fltVal val="0"/>
                                          </p:val>
                                        </p:tav>
                                        <p:tav tm="100000">
                                          <p:val>
                                            <p:strVal val="#ppt_w"/>
                                          </p:val>
                                        </p:tav>
                                      </p:tavLst>
                                    </p:anim>
                                    <p:anim calcmode="lin" valueType="num">
                                      <p:cBhvr>
                                        <p:cTn id="40" dur="1000" fill="hold"/>
                                        <p:tgtEl>
                                          <p:spTgt spid="44"/>
                                        </p:tgtEl>
                                        <p:attrNameLst>
                                          <p:attrName>ppt_h</p:attrName>
                                        </p:attrNameLst>
                                      </p:cBhvr>
                                      <p:tavLst>
                                        <p:tav tm="0">
                                          <p:val>
                                            <p:fltVal val="0"/>
                                          </p:val>
                                        </p:tav>
                                        <p:tav tm="100000">
                                          <p:val>
                                            <p:strVal val="#ppt_h"/>
                                          </p:val>
                                        </p:tav>
                                      </p:tavLst>
                                    </p:anim>
                                    <p:animEffect transition="in" filter="fade">
                                      <p:cBhvr>
                                        <p:cTn id="41" dur="1000"/>
                                        <p:tgtEl>
                                          <p:spTgt spid="44"/>
                                        </p:tgtEl>
                                      </p:cBhvr>
                                    </p:animEffect>
                                  </p:childTnLst>
                                </p:cTn>
                              </p:par>
                              <p:par>
                                <p:cTn id="42" presetID="53" presetClass="entr" presetSubtype="16" fill="hold" grpId="0" nodeType="withEffect">
                                  <p:stCondLst>
                                    <p:cond delay="2400"/>
                                  </p:stCondLst>
                                  <p:childTnLst>
                                    <p:set>
                                      <p:cBhvr>
                                        <p:cTn id="43" dur="1" fill="hold">
                                          <p:stCondLst>
                                            <p:cond delay="0"/>
                                          </p:stCondLst>
                                        </p:cTn>
                                        <p:tgtEl>
                                          <p:spTgt spid="35"/>
                                        </p:tgtEl>
                                        <p:attrNameLst>
                                          <p:attrName>style.visibility</p:attrName>
                                        </p:attrNameLst>
                                      </p:cBhvr>
                                      <p:to>
                                        <p:strVal val="visible"/>
                                      </p:to>
                                    </p:set>
                                    <p:anim calcmode="lin" valueType="num">
                                      <p:cBhvr>
                                        <p:cTn id="44" dur="1000" fill="hold"/>
                                        <p:tgtEl>
                                          <p:spTgt spid="35"/>
                                        </p:tgtEl>
                                        <p:attrNameLst>
                                          <p:attrName>ppt_w</p:attrName>
                                        </p:attrNameLst>
                                      </p:cBhvr>
                                      <p:tavLst>
                                        <p:tav tm="0">
                                          <p:val>
                                            <p:fltVal val="0"/>
                                          </p:val>
                                        </p:tav>
                                        <p:tav tm="100000">
                                          <p:val>
                                            <p:strVal val="#ppt_w"/>
                                          </p:val>
                                        </p:tav>
                                      </p:tavLst>
                                    </p:anim>
                                    <p:anim calcmode="lin" valueType="num">
                                      <p:cBhvr>
                                        <p:cTn id="45" dur="1000" fill="hold"/>
                                        <p:tgtEl>
                                          <p:spTgt spid="35"/>
                                        </p:tgtEl>
                                        <p:attrNameLst>
                                          <p:attrName>ppt_h</p:attrName>
                                        </p:attrNameLst>
                                      </p:cBhvr>
                                      <p:tavLst>
                                        <p:tav tm="0">
                                          <p:val>
                                            <p:fltVal val="0"/>
                                          </p:val>
                                        </p:tav>
                                        <p:tav tm="100000">
                                          <p:val>
                                            <p:strVal val="#ppt_h"/>
                                          </p:val>
                                        </p:tav>
                                      </p:tavLst>
                                    </p:anim>
                                    <p:animEffect transition="in" filter="fade">
                                      <p:cBhvr>
                                        <p:cTn id="46" dur="1000"/>
                                        <p:tgtEl>
                                          <p:spTgt spid="35"/>
                                        </p:tgtEl>
                                      </p:cBhvr>
                                    </p:animEffect>
                                  </p:childTnLst>
                                </p:cTn>
                              </p:par>
                              <p:par>
                                <p:cTn id="47" presetID="53" presetClass="entr" presetSubtype="16" fill="hold" nodeType="withEffect">
                                  <p:stCondLst>
                                    <p:cond delay="2400"/>
                                  </p:stCondLst>
                                  <p:childTnLst>
                                    <p:set>
                                      <p:cBhvr>
                                        <p:cTn id="48" dur="1" fill="hold">
                                          <p:stCondLst>
                                            <p:cond delay="0"/>
                                          </p:stCondLst>
                                        </p:cTn>
                                        <p:tgtEl>
                                          <p:spTgt spid="47"/>
                                        </p:tgtEl>
                                        <p:attrNameLst>
                                          <p:attrName>style.visibility</p:attrName>
                                        </p:attrNameLst>
                                      </p:cBhvr>
                                      <p:to>
                                        <p:strVal val="visible"/>
                                      </p:to>
                                    </p:set>
                                    <p:anim calcmode="lin" valueType="num">
                                      <p:cBhvr>
                                        <p:cTn id="49" dur="1000" fill="hold"/>
                                        <p:tgtEl>
                                          <p:spTgt spid="47"/>
                                        </p:tgtEl>
                                        <p:attrNameLst>
                                          <p:attrName>ppt_w</p:attrName>
                                        </p:attrNameLst>
                                      </p:cBhvr>
                                      <p:tavLst>
                                        <p:tav tm="0">
                                          <p:val>
                                            <p:fltVal val="0"/>
                                          </p:val>
                                        </p:tav>
                                        <p:tav tm="100000">
                                          <p:val>
                                            <p:strVal val="#ppt_w"/>
                                          </p:val>
                                        </p:tav>
                                      </p:tavLst>
                                    </p:anim>
                                    <p:anim calcmode="lin" valueType="num">
                                      <p:cBhvr>
                                        <p:cTn id="50" dur="1000" fill="hold"/>
                                        <p:tgtEl>
                                          <p:spTgt spid="47"/>
                                        </p:tgtEl>
                                        <p:attrNameLst>
                                          <p:attrName>ppt_h</p:attrName>
                                        </p:attrNameLst>
                                      </p:cBhvr>
                                      <p:tavLst>
                                        <p:tav tm="0">
                                          <p:val>
                                            <p:fltVal val="0"/>
                                          </p:val>
                                        </p:tav>
                                        <p:tav tm="100000">
                                          <p:val>
                                            <p:strVal val="#ppt_h"/>
                                          </p:val>
                                        </p:tav>
                                      </p:tavLst>
                                    </p:anim>
                                    <p:animEffect transition="in" filter="fade">
                                      <p:cBhvr>
                                        <p:cTn id="51" dur="1000"/>
                                        <p:tgtEl>
                                          <p:spTgt spid="47"/>
                                        </p:tgtEl>
                                      </p:cBhvr>
                                    </p:animEffect>
                                  </p:childTnLst>
                                </p:cTn>
                              </p:par>
                              <p:par>
                                <p:cTn id="52" presetID="53" presetClass="entr" presetSubtype="16" fill="hold" grpId="0" nodeType="withEffect">
                                  <p:stCondLst>
                                    <p:cond delay="3600"/>
                                  </p:stCondLst>
                                  <p:childTnLst>
                                    <p:set>
                                      <p:cBhvr>
                                        <p:cTn id="53" dur="1" fill="hold">
                                          <p:stCondLst>
                                            <p:cond delay="0"/>
                                          </p:stCondLst>
                                        </p:cTn>
                                        <p:tgtEl>
                                          <p:spTgt spid="36"/>
                                        </p:tgtEl>
                                        <p:attrNameLst>
                                          <p:attrName>style.visibility</p:attrName>
                                        </p:attrNameLst>
                                      </p:cBhvr>
                                      <p:to>
                                        <p:strVal val="visible"/>
                                      </p:to>
                                    </p:set>
                                    <p:anim calcmode="lin" valueType="num">
                                      <p:cBhvr>
                                        <p:cTn id="54" dur="1000" fill="hold"/>
                                        <p:tgtEl>
                                          <p:spTgt spid="36"/>
                                        </p:tgtEl>
                                        <p:attrNameLst>
                                          <p:attrName>ppt_w</p:attrName>
                                        </p:attrNameLst>
                                      </p:cBhvr>
                                      <p:tavLst>
                                        <p:tav tm="0">
                                          <p:val>
                                            <p:fltVal val="0"/>
                                          </p:val>
                                        </p:tav>
                                        <p:tav tm="100000">
                                          <p:val>
                                            <p:strVal val="#ppt_w"/>
                                          </p:val>
                                        </p:tav>
                                      </p:tavLst>
                                    </p:anim>
                                    <p:anim calcmode="lin" valueType="num">
                                      <p:cBhvr>
                                        <p:cTn id="55" dur="1000" fill="hold"/>
                                        <p:tgtEl>
                                          <p:spTgt spid="36"/>
                                        </p:tgtEl>
                                        <p:attrNameLst>
                                          <p:attrName>ppt_h</p:attrName>
                                        </p:attrNameLst>
                                      </p:cBhvr>
                                      <p:tavLst>
                                        <p:tav tm="0">
                                          <p:val>
                                            <p:fltVal val="0"/>
                                          </p:val>
                                        </p:tav>
                                        <p:tav tm="100000">
                                          <p:val>
                                            <p:strVal val="#ppt_h"/>
                                          </p:val>
                                        </p:tav>
                                      </p:tavLst>
                                    </p:anim>
                                    <p:animEffect transition="in" filter="fade">
                                      <p:cBhvr>
                                        <p:cTn id="56" dur="1000"/>
                                        <p:tgtEl>
                                          <p:spTgt spid="36"/>
                                        </p:tgtEl>
                                      </p:cBhvr>
                                    </p:animEffect>
                                  </p:childTnLst>
                                </p:cTn>
                              </p:par>
                              <p:par>
                                <p:cTn id="57" presetID="53" presetClass="entr" presetSubtype="16" fill="hold" nodeType="withEffect">
                                  <p:stCondLst>
                                    <p:cond delay="3600"/>
                                  </p:stCondLst>
                                  <p:childTnLst>
                                    <p:set>
                                      <p:cBhvr>
                                        <p:cTn id="58" dur="1" fill="hold">
                                          <p:stCondLst>
                                            <p:cond delay="0"/>
                                          </p:stCondLst>
                                        </p:cTn>
                                        <p:tgtEl>
                                          <p:spTgt spid="50"/>
                                        </p:tgtEl>
                                        <p:attrNameLst>
                                          <p:attrName>style.visibility</p:attrName>
                                        </p:attrNameLst>
                                      </p:cBhvr>
                                      <p:to>
                                        <p:strVal val="visible"/>
                                      </p:to>
                                    </p:set>
                                    <p:anim calcmode="lin" valueType="num">
                                      <p:cBhvr>
                                        <p:cTn id="59" dur="1000" fill="hold"/>
                                        <p:tgtEl>
                                          <p:spTgt spid="50"/>
                                        </p:tgtEl>
                                        <p:attrNameLst>
                                          <p:attrName>ppt_w</p:attrName>
                                        </p:attrNameLst>
                                      </p:cBhvr>
                                      <p:tavLst>
                                        <p:tav tm="0">
                                          <p:val>
                                            <p:fltVal val="0"/>
                                          </p:val>
                                        </p:tav>
                                        <p:tav tm="100000">
                                          <p:val>
                                            <p:strVal val="#ppt_w"/>
                                          </p:val>
                                        </p:tav>
                                      </p:tavLst>
                                    </p:anim>
                                    <p:anim calcmode="lin" valueType="num">
                                      <p:cBhvr>
                                        <p:cTn id="60" dur="1000" fill="hold"/>
                                        <p:tgtEl>
                                          <p:spTgt spid="50"/>
                                        </p:tgtEl>
                                        <p:attrNameLst>
                                          <p:attrName>ppt_h</p:attrName>
                                        </p:attrNameLst>
                                      </p:cBhvr>
                                      <p:tavLst>
                                        <p:tav tm="0">
                                          <p:val>
                                            <p:fltVal val="0"/>
                                          </p:val>
                                        </p:tav>
                                        <p:tav tm="100000">
                                          <p:val>
                                            <p:strVal val="#ppt_h"/>
                                          </p:val>
                                        </p:tav>
                                      </p:tavLst>
                                    </p:anim>
                                    <p:animEffect transition="in" filter="fade">
                                      <p:cBhvr>
                                        <p:cTn id="61" dur="1000"/>
                                        <p:tgtEl>
                                          <p:spTgt spid="50"/>
                                        </p:tgtEl>
                                      </p:cBhvr>
                                    </p:animEffect>
                                  </p:childTnLst>
                                </p:cTn>
                              </p:par>
                              <p:par>
                                <p:cTn id="62" presetID="53" presetClass="entr" presetSubtype="16" fill="hold" nodeType="withEffect">
                                  <p:stCondLst>
                                    <p:cond delay="4800"/>
                                  </p:stCondLst>
                                  <p:childTnLst>
                                    <p:set>
                                      <p:cBhvr>
                                        <p:cTn id="63" dur="1" fill="hold">
                                          <p:stCondLst>
                                            <p:cond delay="0"/>
                                          </p:stCondLst>
                                        </p:cTn>
                                        <p:tgtEl>
                                          <p:spTgt spid="53"/>
                                        </p:tgtEl>
                                        <p:attrNameLst>
                                          <p:attrName>style.visibility</p:attrName>
                                        </p:attrNameLst>
                                      </p:cBhvr>
                                      <p:to>
                                        <p:strVal val="visible"/>
                                      </p:to>
                                    </p:set>
                                    <p:anim calcmode="lin" valueType="num">
                                      <p:cBhvr>
                                        <p:cTn id="64" dur="1000" fill="hold"/>
                                        <p:tgtEl>
                                          <p:spTgt spid="53"/>
                                        </p:tgtEl>
                                        <p:attrNameLst>
                                          <p:attrName>ppt_w</p:attrName>
                                        </p:attrNameLst>
                                      </p:cBhvr>
                                      <p:tavLst>
                                        <p:tav tm="0">
                                          <p:val>
                                            <p:fltVal val="0"/>
                                          </p:val>
                                        </p:tav>
                                        <p:tav tm="100000">
                                          <p:val>
                                            <p:strVal val="#ppt_w"/>
                                          </p:val>
                                        </p:tav>
                                      </p:tavLst>
                                    </p:anim>
                                    <p:anim calcmode="lin" valueType="num">
                                      <p:cBhvr>
                                        <p:cTn id="65" dur="1000" fill="hold"/>
                                        <p:tgtEl>
                                          <p:spTgt spid="53"/>
                                        </p:tgtEl>
                                        <p:attrNameLst>
                                          <p:attrName>ppt_h</p:attrName>
                                        </p:attrNameLst>
                                      </p:cBhvr>
                                      <p:tavLst>
                                        <p:tav tm="0">
                                          <p:val>
                                            <p:fltVal val="0"/>
                                          </p:val>
                                        </p:tav>
                                        <p:tav tm="100000">
                                          <p:val>
                                            <p:strVal val="#ppt_h"/>
                                          </p:val>
                                        </p:tav>
                                      </p:tavLst>
                                    </p:anim>
                                    <p:animEffect transition="in" filter="fade">
                                      <p:cBhvr>
                                        <p:cTn id="66" dur="1000"/>
                                        <p:tgtEl>
                                          <p:spTgt spid="53"/>
                                        </p:tgtEl>
                                      </p:cBhvr>
                                    </p:animEffect>
                                  </p:childTnLst>
                                </p:cTn>
                              </p:par>
                              <p:par>
                                <p:cTn id="67" presetID="53" presetClass="entr" presetSubtype="16" fill="hold" grpId="0" nodeType="withEffect">
                                  <p:stCondLst>
                                    <p:cond delay="4800"/>
                                  </p:stCondLst>
                                  <p:childTnLst>
                                    <p:set>
                                      <p:cBhvr>
                                        <p:cTn id="68" dur="1" fill="hold">
                                          <p:stCondLst>
                                            <p:cond delay="0"/>
                                          </p:stCondLst>
                                        </p:cTn>
                                        <p:tgtEl>
                                          <p:spTgt spid="37"/>
                                        </p:tgtEl>
                                        <p:attrNameLst>
                                          <p:attrName>style.visibility</p:attrName>
                                        </p:attrNameLst>
                                      </p:cBhvr>
                                      <p:to>
                                        <p:strVal val="visible"/>
                                      </p:to>
                                    </p:set>
                                    <p:anim calcmode="lin" valueType="num">
                                      <p:cBhvr>
                                        <p:cTn id="69" dur="1000" fill="hold"/>
                                        <p:tgtEl>
                                          <p:spTgt spid="37"/>
                                        </p:tgtEl>
                                        <p:attrNameLst>
                                          <p:attrName>ppt_w</p:attrName>
                                        </p:attrNameLst>
                                      </p:cBhvr>
                                      <p:tavLst>
                                        <p:tav tm="0">
                                          <p:val>
                                            <p:fltVal val="0"/>
                                          </p:val>
                                        </p:tav>
                                        <p:tav tm="100000">
                                          <p:val>
                                            <p:strVal val="#ppt_w"/>
                                          </p:val>
                                        </p:tav>
                                      </p:tavLst>
                                    </p:anim>
                                    <p:anim calcmode="lin" valueType="num">
                                      <p:cBhvr>
                                        <p:cTn id="70" dur="1000" fill="hold"/>
                                        <p:tgtEl>
                                          <p:spTgt spid="37"/>
                                        </p:tgtEl>
                                        <p:attrNameLst>
                                          <p:attrName>ppt_h</p:attrName>
                                        </p:attrNameLst>
                                      </p:cBhvr>
                                      <p:tavLst>
                                        <p:tav tm="0">
                                          <p:val>
                                            <p:fltVal val="0"/>
                                          </p:val>
                                        </p:tav>
                                        <p:tav tm="100000">
                                          <p:val>
                                            <p:strVal val="#ppt_h"/>
                                          </p:val>
                                        </p:tav>
                                      </p:tavLst>
                                    </p:anim>
                                    <p:animEffect transition="in" filter="fade">
                                      <p:cBhvr>
                                        <p:cTn id="71"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p:bldP spid="31" grpId="0" animBg="1"/>
      <p:bldP spid="32" grpId="0" animBg="1"/>
      <p:bldP spid="34" grpId="0"/>
      <p:bldP spid="35" grpId="0"/>
      <p:bldP spid="36"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38" name="그룹 1011"/>
          <p:cNvGrpSpPr/>
          <p:nvPr/>
        </p:nvGrpSpPr>
        <p:grpSpPr>
          <a:xfrm>
            <a:off x="977358" y="1220958"/>
            <a:ext cx="16330999" cy="55418"/>
            <a:chOff x="977358" y="1220958"/>
            <a:chExt cx="16330999" cy="55418"/>
          </a:xfrm>
        </p:grpSpPr>
        <p:pic>
          <p:nvPicPr>
            <p:cNvPr id="39" name="Object 44"/>
            <p:cNvPicPr>
              <a:picLocks noChangeAspect="1"/>
            </p:cNvPicPr>
            <p:nvPr/>
          </p:nvPicPr>
          <p:blipFill>
            <a:blip r:embed="rId3" cstate="print"/>
            <a:stretch>
              <a:fillRect/>
            </a:stretch>
          </p:blipFill>
          <p:spPr>
            <a:xfrm>
              <a:off x="977358" y="1220958"/>
              <a:ext cx="16330999" cy="55418"/>
            </a:xfrm>
            <a:prstGeom prst="rect">
              <a:avLst/>
            </a:prstGeom>
          </p:spPr>
        </p:pic>
      </p:grpSp>
      <p:sp>
        <p:nvSpPr>
          <p:cNvPr id="41" name="TextBox 40"/>
          <p:cNvSpPr txBox="1"/>
          <p:nvPr/>
        </p:nvSpPr>
        <p:spPr>
          <a:xfrm>
            <a:off x="381000" y="721044"/>
            <a:ext cx="1980011" cy="477054"/>
          </a:xfrm>
          <a:prstGeom prst="rect">
            <a:avLst/>
          </a:prstGeom>
          <a:noFill/>
        </p:spPr>
        <p:txBody>
          <a:bodyPr wrap="square" rtlCol="0">
            <a:spAutoFit/>
          </a:bodyPr>
          <a:lstStyle/>
          <a:p>
            <a:pPr algn="r"/>
            <a:r>
              <a:rPr lang="ko-KR" altLang="en-US" sz="2500" dirty="0">
                <a:solidFill>
                  <a:srgbClr val="3F3F3F"/>
                </a:solidFill>
                <a:latin typeface="여기어때 잘난체" panose="020B0600000101010101" pitchFamily="50" charset="-127"/>
                <a:ea typeface="여기어때 잘난체" panose="020B0600000101010101" pitchFamily="50" charset="-127"/>
                <a:sym typeface="Malgun Gothic"/>
              </a:rPr>
              <a:t>팀 소개 </a:t>
            </a:r>
            <a:endParaRPr lang="ko-KR" altLang="en-US" sz="2500" dirty="0"/>
          </a:p>
        </p:txBody>
      </p:sp>
      <p:grpSp>
        <p:nvGrpSpPr>
          <p:cNvPr id="42" name="그룹 1012"/>
          <p:cNvGrpSpPr/>
          <p:nvPr/>
        </p:nvGrpSpPr>
        <p:grpSpPr>
          <a:xfrm>
            <a:off x="977358" y="9073658"/>
            <a:ext cx="16330999" cy="55418"/>
            <a:chOff x="977358" y="9073658"/>
            <a:chExt cx="16330999" cy="55418"/>
          </a:xfrm>
        </p:grpSpPr>
        <p:pic>
          <p:nvPicPr>
            <p:cNvPr id="43" name="Object 47"/>
            <p:cNvPicPr>
              <a:picLocks noChangeAspect="1"/>
            </p:cNvPicPr>
            <p:nvPr/>
          </p:nvPicPr>
          <p:blipFill>
            <a:blip r:embed="rId3" cstate="print"/>
            <a:stretch>
              <a:fillRect/>
            </a:stretch>
          </p:blipFill>
          <p:spPr>
            <a:xfrm>
              <a:off x="977358" y="9073658"/>
              <a:ext cx="16330999" cy="55418"/>
            </a:xfrm>
            <a:prstGeom prst="rect">
              <a:avLst/>
            </a:prstGeom>
          </p:spPr>
        </p:pic>
      </p:grpSp>
      <p:pic>
        <p:nvPicPr>
          <p:cNvPr id="15" name="Google Shape;257;p23"/>
          <p:cNvPicPr preferRelativeResize="0"/>
          <p:nvPr/>
        </p:nvPicPr>
        <p:blipFill rotWithShape="1">
          <a:blip r:embed="rId3">
            <a:alphaModFix/>
          </a:blip>
          <a:srcRect/>
          <a:stretch/>
        </p:blipFill>
        <p:spPr>
          <a:xfrm>
            <a:off x="977358" y="9073658"/>
            <a:ext cx="16331000" cy="55418"/>
          </a:xfrm>
          <a:prstGeom prst="rect">
            <a:avLst/>
          </a:prstGeom>
          <a:noFill/>
          <a:ln>
            <a:noFill/>
          </a:ln>
        </p:spPr>
      </p:pic>
      <p:pic>
        <p:nvPicPr>
          <p:cNvPr id="17" name="Google Shape;259;p23"/>
          <p:cNvPicPr preferRelativeResize="0"/>
          <p:nvPr/>
        </p:nvPicPr>
        <p:blipFill>
          <a:blip r:embed="rId4">
            <a:alphaModFix/>
          </a:blip>
          <a:stretch>
            <a:fillRect/>
          </a:stretch>
        </p:blipFill>
        <p:spPr>
          <a:xfrm>
            <a:off x="1885635" y="1521641"/>
            <a:ext cx="14514444" cy="7352471"/>
          </a:xfrm>
          <a:prstGeom prst="rect">
            <a:avLst/>
          </a:prstGeom>
          <a:noFill/>
          <a:ln>
            <a:noFill/>
          </a:ln>
        </p:spPr>
      </p:pic>
      <p:sp>
        <p:nvSpPr>
          <p:cNvPr id="2" name="직사각형 1"/>
          <p:cNvSpPr/>
          <p:nvPr/>
        </p:nvSpPr>
        <p:spPr>
          <a:xfrm>
            <a:off x="3810000" y="7124700"/>
            <a:ext cx="533400" cy="381000"/>
          </a:xfrm>
          <a:prstGeom prst="rect">
            <a:avLst/>
          </a:prstGeom>
          <a:solidFill>
            <a:srgbClr val="FF00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b="1" dirty="0" smtClean="0">
                <a:ln w="0"/>
                <a:solidFill>
                  <a:schemeClr val="tx1"/>
                </a:solidFill>
                <a:effectLst>
                  <a:outerShdw blurRad="38100" dist="19050" dir="2700000" algn="tl" rotWithShape="0">
                    <a:schemeClr val="dk1">
                      <a:alpha val="40000"/>
                    </a:schemeClr>
                  </a:outerShdw>
                </a:effectLst>
                <a:latin typeface="여기어때 잘난체" panose="020B0600000101010101" pitchFamily="50" charset="-127"/>
                <a:ea typeface="여기어때 잘난체" panose="020B0600000101010101" pitchFamily="50" charset="-127"/>
              </a:rPr>
              <a:t>지 </a:t>
            </a:r>
            <a:endParaRPr lang="ko-KR" altLang="en-US" sz="2800" b="1" dirty="0">
              <a:ln w="0"/>
              <a:solidFill>
                <a:schemeClr val="tx1"/>
              </a:solidFill>
              <a:effectLst>
                <a:outerShdw blurRad="38100" dist="19050" dir="2700000" algn="tl" rotWithShape="0">
                  <a:schemeClr val="dk1">
                    <a:alpha val="40000"/>
                  </a:schemeClr>
                </a:outerShdw>
              </a:effectLst>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3043568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9" name="그룹 1009"/>
          <p:cNvGrpSpPr/>
          <p:nvPr/>
        </p:nvGrpSpPr>
        <p:grpSpPr>
          <a:xfrm>
            <a:off x="977358" y="1220958"/>
            <a:ext cx="16330999" cy="55418"/>
            <a:chOff x="977358" y="1220958"/>
            <a:chExt cx="16330999" cy="55418"/>
          </a:xfrm>
        </p:grpSpPr>
        <p:pic>
          <p:nvPicPr>
            <p:cNvPr id="38" name="Object 37"/>
            <p:cNvPicPr>
              <a:picLocks noChangeAspect="1"/>
            </p:cNvPicPr>
            <p:nvPr/>
          </p:nvPicPr>
          <p:blipFill>
            <a:blip r:embed="rId3" cstate="print"/>
            <a:stretch>
              <a:fillRect/>
            </a:stretch>
          </p:blipFill>
          <p:spPr>
            <a:xfrm>
              <a:off x="977358" y="1220958"/>
              <a:ext cx="16330999" cy="55418"/>
            </a:xfrm>
            <a:prstGeom prst="rect">
              <a:avLst/>
            </a:prstGeom>
          </p:spPr>
        </p:pic>
      </p:grpSp>
      <p:sp>
        <p:nvSpPr>
          <p:cNvPr id="18" name="TextBox 17"/>
          <p:cNvSpPr txBox="1"/>
          <p:nvPr/>
        </p:nvSpPr>
        <p:spPr>
          <a:xfrm>
            <a:off x="381000" y="721044"/>
            <a:ext cx="1980011" cy="477054"/>
          </a:xfrm>
          <a:prstGeom prst="rect">
            <a:avLst/>
          </a:prstGeom>
          <a:noFill/>
        </p:spPr>
        <p:txBody>
          <a:bodyPr wrap="square" rtlCol="0">
            <a:spAutoFit/>
          </a:bodyPr>
          <a:lstStyle/>
          <a:p>
            <a:pPr algn="r"/>
            <a:r>
              <a:rPr lang="ko-KR" altLang="en-US" sz="2500" dirty="0">
                <a:solidFill>
                  <a:srgbClr val="3F3F3F"/>
                </a:solidFill>
                <a:latin typeface="여기어때 잘난체" panose="020B0600000101010101" pitchFamily="50" charset="-127"/>
                <a:ea typeface="여기어때 잘난체" panose="020B0600000101010101" pitchFamily="50" charset="-127"/>
                <a:sym typeface="Malgun Gothic"/>
              </a:rPr>
              <a:t>팀 소개 </a:t>
            </a:r>
            <a:endParaRPr lang="ko-KR" altLang="en-US" sz="2500" dirty="0"/>
          </a:p>
        </p:txBody>
      </p:sp>
      <p:sp>
        <p:nvSpPr>
          <p:cNvPr id="21" name="TextBox 20"/>
          <p:cNvSpPr txBox="1"/>
          <p:nvPr/>
        </p:nvSpPr>
        <p:spPr>
          <a:xfrm>
            <a:off x="762000" y="1714500"/>
            <a:ext cx="6858000" cy="830997"/>
          </a:xfrm>
          <a:prstGeom prst="rect">
            <a:avLst/>
          </a:prstGeom>
          <a:noFill/>
        </p:spPr>
        <p:txBody>
          <a:bodyPr wrap="square" rtlCol="0">
            <a:spAutoFit/>
          </a:bodyPr>
          <a:lstStyle/>
          <a:p>
            <a:pPr algn="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나 </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a:t>
            </a:r>
            <a:r>
              <a:rPr lang="ko-KR" altLang="en-US" sz="4800" dirty="0" smtClean="0">
                <a:solidFill>
                  <a:srgbClr val="1C94F8"/>
                </a:solidFill>
                <a:latin typeface="여기어때 잘난체" panose="020B0600000101010101" pitchFamily="50" charset="-127"/>
                <a:ea typeface="여기어때 잘난체" panose="020B0600000101010101" pitchFamily="50" charset="-127"/>
                <a:sym typeface="Malgun Gothic"/>
              </a:rPr>
              <a:t>김 지 현 </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 </a:t>
            </a: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소개하지</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a:t>
            </a: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 </a:t>
            </a:r>
            <a:endParaRPr lang="ko-KR" altLang="en-US" sz="4800" dirty="0"/>
          </a:p>
        </p:txBody>
      </p:sp>
      <p:pic>
        <p:nvPicPr>
          <p:cNvPr id="22" name="그림 21"/>
          <p:cNvPicPr>
            <a:picLocks noChangeAspect="1"/>
          </p:cNvPicPr>
          <p:nvPr/>
        </p:nvPicPr>
        <p:blipFill rotWithShape="1">
          <a:blip r:embed="rId4"/>
          <a:srcRect l="14913" t="5975" r="12555" b="18805"/>
          <a:stretch/>
        </p:blipFill>
        <p:spPr>
          <a:xfrm>
            <a:off x="1160778" y="2912483"/>
            <a:ext cx="3410079" cy="3463472"/>
          </a:xfrm>
          <a:prstGeom prst="ellipse">
            <a:avLst/>
          </a:prstGeom>
          <a:ln>
            <a:noFill/>
          </a:ln>
          <a:effectLst>
            <a:softEdge rad="112500"/>
          </a:effectLst>
        </p:spPr>
      </p:pic>
      <p:pic>
        <p:nvPicPr>
          <p:cNvPr id="25" name="그림 24"/>
          <p:cNvPicPr>
            <a:picLocks noChangeAspect="1"/>
          </p:cNvPicPr>
          <p:nvPr/>
        </p:nvPicPr>
        <p:blipFill rotWithShape="1">
          <a:blip r:embed="rId5"/>
          <a:srcRect l="5402" t="37093" r="18923" b="37074"/>
          <a:stretch/>
        </p:blipFill>
        <p:spPr>
          <a:xfrm>
            <a:off x="1007838" y="6391901"/>
            <a:ext cx="3200400" cy="2362200"/>
          </a:xfrm>
          <a:prstGeom prst="rect">
            <a:avLst/>
          </a:prstGeom>
        </p:spPr>
      </p:pic>
      <p:pic>
        <p:nvPicPr>
          <p:cNvPr id="26" name="그림 25"/>
          <p:cNvPicPr>
            <a:picLocks noChangeAspect="1"/>
          </p:cNvPicPr>
          <p:nvPr/>
        </p:nvPicPr>
        <p:blipFill rotWithShape="1">
          <a:blip r:embed="rId6"/>
          <a:srcRect t="37778" b="20000"/>
          <a:stretch/>
        </p:blipFill>
        <p:spPr>
          <a:xfrm>
            <a:off x="5933562" y="3970682"/>
            <a:ext cx="2570945" cy="2064903"/>
          </a:xfrm>
          <a:prstGeom prst="rect">
            <a:avLst/>
          </a:prstGeom>
        </p:spPr>
      </p:pic>
      <p:pic>
        <p:nvPicPr>
          <p:cNvPr id="27" name="그림 26"/>
          <p:cNvPicPr>
            <a:picLocks noChangeAspect="1"/>
          </p:cNvPicPr>
          <p:nvPr/>
        </p:nvPicPr>
        <p:blipFill>
          <a:blip r:embed="rId7"/>
          <a:stretch>
            <a:fillRect/>
          </a:stretch>
        </p:blipFill>
        <p:spPr>
          <a:xfrm>
            <a:off x="4266365" y="6828955"/>
            <a:ext cx="3605220" cy="2703915"/>
          </a:xfrm>
          <a:prstGeom prst="rect">
            <a:avLst/>
          </a:prstGeom>
        </p:spPr>
      </p:pic>
      <p:pic>
        <p:nvPicPr>
          <p:cNvPr id="28" name="그림 27"/>
          <p:cNvPicPr>
            <a:picLocks noChangeAspect="1"/>
          </p:cNvPicPr>
          <p:nvPr/>
        </p:nvPicPr>
        <p:blipFill rotWithShape="1">
          <a:blip r:embed="rId8"/>
          <a:srcRect l="10000" t="25555" r="6666" b="37778"/>
          <a:stretch/>
        </p:blipFill>
        <p:spPr>
          <a:xfrm>
            <a:off x="4251125" y="2912483"/>
            <a:ext cx="3303914" cy="1090292"/>
          </a:xfrm>
          <a:prstGeom prst="rect">
            <a:avLst/>
          </a:prstGeom>
        </p:spPr>
      </p:pic>
      <p:pic>
        <p:nvPicPr>
          <p:cNvPr id="29" name="그림 28"/>
          <p:cNvPicPr>
            <a:picLocks noChangeAspect="1"/>
          </p:cNvPicPr>
          <p:nvPr/>
        </p:nvPicPr>
        <p:blipFill>
          <a:blip r:embed="rId9"/>
          <a:stretch>
            <a:fillRect/>
          </a:stretch>
        </p:blipFill>
        <p:spPr>
          <a:xfrm>
            <a:off x="4178569" y="4719667"/>
            <a:ext cx="2154384" cy="3006019"/>
          </a:xfrm>
          <a:prstGeom prst="rect">
            <a:avLst/>
          </a:prstGeom>
        </p:spPr>
      </p:pic>
      <p:sp>
        <p:nvSpPr>
          <p:cNvPr id="7" name="직사각형 6"/>
          <p:cNvSpPr/>
          <p:nvPr/>
        </p:nvSpPr>
        <p:spPr>
          <a:xfrm>
            <a:off x="9158097" y="6657418"/>
            <a:ext cx="9144000" cy="3046988"/>
          </a:xfrm>
          <a:prstGeom prst="rect">
            <a:avLst/>
          </a:prstGeom>
        </p:spPr>
        <p:txBody>
          <a:bodyPr>
            <a:spAutoFit/>
          </a:bodyPr>
          <a:lstStyle/>
          <a:p>
            <a:r>
              <a:rPr lang="ko-KR" altLang="en-US" sz="2400" b="1" dirty="0">
                <a:latin typeface="맑은 고딕" panose="020B0503020000020004" pitchFamily="50" charset="-127"/>
                <a:ea typeface="맑은 고딕" panose="020B0503020000020004" pitchFamily="50" charset="-127"/>
              </a:rPr>
              <a:t>사회적 기업 아이디어 경진대회장려상</a:t>
            </a:r>
            <a:r>
              <a:rPr lang="en-US" altLang="ko-KR" sz="2400" b="1" dirty="0">
                <a:latin typeface="맑은 고딕" panose="020B0503020000020004" pitchFamily="50" charset="-127"/>
                <a:ea typeface="맑은 고딕" panose="020B0503020000020004" pitchFamily="50" charset="-127"/>
              </a:rPr>
              <a:t>(</a:t>
            </a:r>
            <a:r>
              <a:rPr lang="ko-KR" altLang="en-US" sz="2400" b="1" dirty="0" err="1">
                <a:latin typeface="맑은 고딕" panose="020B0503020000020004" pitchFamily="50" charset="-127"/>
                <a:ea typeface="맑은 고딕" panose="020B0503020000020004" pitchFamily="50" charset="-127"/>
              </a:rPr>
              <a:t>총장상</a:t>
            </a:r>
            <a:r>
              <a:rPr lang="en-US" altLang="ko-KR" sz="2400" b="1" dirty="0">
                <a:latin typeface="맑은 고딕" panose="020B0503020000020004" pitchFamily="50" charset="-127"/>
                <a:ea typeface="맑은 고딕" panose="020B0503020000020004" pitchFamily="50" charset="-127"/>
              </a:rPr>
              <a:t>)</a:t>
            </a:r>
          </a:p>
          <a:p>
            <a:r>
              <a:rPr lang="ko-KR" altLang="en-US" sz="2400" b="1" dirty="0">
                <a:latin typeface="맑은 고딕" panose="020B0503020000020004" pitchFamily="50" charset="-127"/>
                <a:ea typeface="맑은 고딕" panose="020B0503020000020004" pitchFamily="50" charset="-127"/>
              </a:rPr>
              <a:t>서든어택 </a:t>
            </a:r>
            <a:r>
              <a:rPr lang="en-US" altLang="ko-KR" sz="2400" b="1" dirty="0">
                <a:latin typeface="맑은 고딕" panose="020B0503020000020004" pitchFamily="50" charset="-127"/>
                <a:ea typeface="맑은 고딕" panose="020B0503020000020004" pitchFamily="50" charset="-127"/>
              </a:rPr>
              <a:t>19</a:t>
            </a:r>
            <a:r>
              <a:rPr lang="ko-KR" altLang="en-US" sz="2400" b="1" dirty="0">
                <a:latin typeface="맑은 고딕" panose="020B0503020000020004" pitchFamily="50" charset="-127"/>
                <a:ea typeface="맑은 고딕" panose="020B0503020000020004" pitchFamily="50" charset="-127"/>
              </a:rPr>
              <a:t>킬 </a:t>
            </a:r>
            <a:r>
              <a:rPr lang="en-US" altLang="ko-KR" sz="2400" b="1" dirty="0">
                <a:latin typeface="맑은 고딕" panose="020B0503020000020004" pitchFamily="50" charset="-127"/>
                <a:ea typeface="맑은 고딕" panose="020B0503020000020004" pitchFamily="50" charset="-127"/>
              </a:rPr>
              <a:t>2</a:t>
            </a:r>
            <a:r>
              <a:rPr lang="ko-KR" altLang="en-US" sz="2400" b="1" dirty="0" err="1">
                <a:latin typeface="맑은 고딕" panose="020B0503020000020004" pitchFamily="50" charset="-127"/>
                <a:ea typeface="맑은 고딕" panose="020B0503020000020004" pitchFamily="50" charset="-127"/>
              </a:rPr>
              <a:t>데스</a:t>
            </a:r>
            <a:r>
              <a:rPr lang="ko-KR" altLang="en-US" sz="2400" b="1" dirty="0">
                <a:latin typeface="맑은 고딕" panose="020B0503020000020004" pitchFamily="50" charset="-127"/>
                <a:ea typeface="맑은 고딕" panose="020B0503020000020004" pitchFamily="50" charset="-127"/>
              </a:rPr>
              <a:t> 경력자 및 학교 </a:t>
            </a:r>
            <a:r>
              <a:rPr lang="ko-KR" altLang="en-US" sz="2400" b="1" dirty="0" err="1">
                <a:latin typeface="맑은 고딕" panose="020B0503020000020004" pitchFamily="50" charset="-127"/>
                <a:ea typeface="맑은 고딕" panose="020B0503020000020004" pitchFamily="50" charset="-127"/>
              </a:rPr>
              <a:t>클랜</a:t>
            </a:r>
            <a:r>
              <a:rPr lang="ko-KR" altLang="en-US" sz="2400" b="1" dirty="0">
                <a:latin typeface="맑은 고딕" panose="020B0503020000020004" pitchFamily="50" charset="-127"/>
                <a:ea typeface="맑은 고딕" panose="020B0503020000020004" pitchFamily="50" charset="-127"/>
              </a:rPr>
              <a:t> </a:t>
            </a:r>
            <a:r>
              <a:rPr lang="ko-KR" altLang="en-US" sz="2400" b="1" dirty="0" err="1">
                <a:latin typeface="맑은 고딕" panose="020B0503020000020004" pitchFamily="50" charset="-127"/>
                <a:ea typeface="맑은 고딕" panose="020B0503020000020004" pitchFamily="50" charset="-127"/>
              </a:rPr>
              <a:t>마스터장</a:t>
            </a:r>
            <a:r>
              <a:rPr lang="ko-KR" altLang="en-US" sz="2400" b="1" dirty="0">
                <a:latin typeface="맑은 고딕" panose="020B0503020000020004" pitchFamily="50" charset="-127"/>
                <a:ea typeface="맑은 고딕" panose="020B0503020000020004" pitchFamily="50" charset="-127"/>
              </a:rPr>
              <a:t> 겸임</a:t>
            </a:r>
            <a:endParaRPr lang="en-US" altLang="ko-KR" sz="2400" b="1" dirty="0">
              <a:latin typeface="맑은 고딕" panose="020B0503020000020004" pitchFamily="50" charset="-127"/>
              <a:ea typeface="맑은 고딕" panose="020B0503020000020004" pitchFamily="50" charset="-127"/>
            </a:endParaRPr>
          </a:p>
          <a:p>
            <a:r>
              <a:rPr lang="ko-KR" altLang="en-US" sz="2400" b="1" dirty="0">
                <a:latin typeface="맑은 고딕" panose="020B0503020000020004" pitchFamily="50" charset="-127"/>
                <a:ea typeface="맑은 고딕" panose="020B0503020000020004" pitchFamily="50" charset="-127"/>
              </a:rPr>
              <a:t>리그오브레전드 플래티넘이 소원</a:t>
            </a:r>
            <a:endParaRPr lang="en-US" altLang="ko-KR" sz="2400" b="1" dirty="0">
              <a:latin typeface="맑은 고딕" panose="020B0503020000020004" pitchFamily="50" charset="-127"/>
              <a:ea typeface="맑은 고딕" panose="020B0503020000020004" pitchFamily="50" charset="-127"/>
            </a:endParaRPr>
          </a:p>
          <a:p>
            <a:r>
              <a:rPr lang="ko-KR" altLang="en-US" sz="2400" b="1" dirty="0">
                <a:latin typeface="맑은 고딕" panose="020B0503020000020004" pitchFamily="50" charset="-127"/>
                <a:ea typeface="맑은 고딕" panose="020B0503020000020004" pitchFamily="50" charset="-127"/>
              </a:rPr>
              <a:t>영남대학교 알고리즘 대회 참가상</a:t>
            </a:r>
            <a:endParaRPr lang="en-US" altLang="ko-KR" sz="2400" b="1" dirty="0">
              <a:latin typeface="맑은 고딕" panose="020B0503020000020004" pitchFamily="50" charset="-127"/>
              <a:ea typeface="맑은 고딕" panose="020B0503020000020004" pitchFamily="50" charset="-127"/>
            </a:endParaRPr>
          </a:p>
          <a:p>
            <a:r>
              <a:rPr lang="ko-KR" altLang="en-US" sz="2400" b="1" dirty="0">
                <a:latin typeface="맑은 고딕" panose="020B0503020000020004" pitchFamily="50" charset="-127"/>
                <a:ea typeface="맑은 고딕" panose="020B0503020000020004" pitchFamily="50" charset="-127"/>
              </a:rPr>
              <a:t>얼떨결에 동아리 회장해서 간 수치 </a:t>
            </a:r>
            <a:r>
              <a:rPr lang="en-US" altLang="ko-KR" sz="2400" b="1" dirty="0" smtClean="0">
                <a:latin typeface="맑은 고딕" panose="020B0503020000020004" pitchFamily="50" charset="-127"/>
                <a:ea typeface="맑은 고딕" panose="020B0503020000020004" pitchFamily="50" charset="-127"/>
              </a:rPr>
              <a:t>3.8 </a:t>
            </a:r>
            <a:r>
              <a:rPr lang="ko-KR" altLang="en-US" sz="2400" b="1" dirty="0" smtClean="0">
                <a:latin typeface="맑은 고딕" panose="020B0503020000020004" pitchFamily="50" charset="-127"/>
                <a:ea typeface="맑은 고딕" panose="020B0503020000020004" pitchFamily="50" charset="-127"/>
              </a:rPr>
              <a:t>찍어 봄</a:t>
            </a:r>
            <a:r>
              <a:rPr lang="en-US" altLang="ko-KR" sz="2400" b="1" dirty="0">
                <a:latin typeface="맑은 고딕" panose="020B0503020000020004" pitchFamily="50" charset="-127"/>
                <a:ea typeface="맑은 고딕" panose="020B0503020000020004" pitchFamily="50" charset="-127"/>
              </a:rPr>
              <a:t>(</a:t>
            </a:r>
            <a:r>
              <a:rPr lang="ko-KR" altLang="en-US" sz="2400" b="1" dirty="0" smtClean="0">
                <a:latin typeface="맑은 고딕" panose="020B0503020000020004" pitchFamily="50" charset="-127"/>
                <a:ea typeface="맑은 고딕" panose="020B0503020000020004" pitchFamily="50" charset="-127"/>
              </a:rPr>
              <a:t>지금 사망</a:t>
            </a:r>
            <a:r>
              <a:rPr lang="en-US" altLang="ko-KR" sz="2400" b="1" dirty="0">
                <a:latin typeface="맑은 고딕" panose="020B0503020000020004" pitchFamily="50" charset="-127"/>
                <a:ea typeface="맑은 고딕" panose="020B0503020000020004" pitchFamily="50" charset="-127"/>
              </a:rPr>
              <a:t>)</a:t>
            </a:r>
          </a:p>
          <a:p>
            <a:r>
              <a:rPr lang="ko-KR" altLang="en-US" sz="2400" b="1" dirty="0" err="1">
                <a:latin typeface="맑은 고딕" panose="020B0503020000020004" pitchFamily="50" charset="-127"/>
                <a:ea typeface="맑은 고딕" panose="020B0503020000020004" pitchFamily="50" charset="-127"/>
              </a:rPr>
              <a:t>타자검정</a:t>
            </a:r>
            <a:r>
              <a:rPr lang="ko-KR" altLang="en-US" sz="2400" b="1" dirty="0">
                <a:latin typeface="맑은 고딕" panose="020B0503020000020004" pitchFamily="50" charset="-127"/>
                <a:ea typeface="맑은 고딕" panose="020B0503020000020004" pitchFamily="50" charset="-127"/>
              </a:rPr>
              <a:t> 한글 </a:t>
            </a:r>
            <a:r>
              <a:rPr lang="en-US" altLang="ko-KR" sz="2400" b="1" dirty="0">
                <a:latin typeface="맑은 고딕" panose="020B0503020000020004" pitchFamily="50" charset="-127"/>
                <a:ea typeface="맑은 고딕" panose="020B0503020000020004" pitchFamily="50" charset="-127"/>
              </a:rPr>
              <a:t>650</a:t>
            </a:r>
            <a:r>
              <a:rPr lang="ko-KR" altLang="en-US" sz="2400" b="1" dirty="0">
                <a:latin typeface="맑은 고딕" panose="020B0503020000020004" pitchFamily="50" charset="-127"/>
                <a:ea typeface="맑은 고딕" panose="020B0503020000020004" pitchFamily="50" charset="-127"/>
              </a:rPr>
              <a:t>타</a:t>
            </a:r>
            <a:r>
              <a:rPr lang="en-US" altLang="ko-KR" sz="2400" b="1" dirty="0">
                <a:latin typeface="맑은 고딕" panose="020B0503020000020004" pitchFamily="50" charset="-127"/>
                <a:ea typeface="맑은 고딕" panose="020B0503020000020004" pitchFamily="50" charset="-127"/>
              </a:rPr>
              <a:t>, </a:t>
            </a:r>
            <a:r>
              <a:rPr lang="ko-KR" altLang="en-US" sz="2400" b="1" dirty="0">
                <a:latin typeface="맑은 고딕" panose="020B0503020000020004" pitchFamily="50" charset="-127"/>
                <a:ea typeface="맑은 고딕" panose="020B0503020000020004" pitchFamily="50" charset="-127"/>
              </a:rPr>
              <a:t>영어 </a:t>
            </a:r>
            <a:r>
              <a:rPr lang="en-US" altLang="ko-KR" sz="2400" b="1" dirty="0">
                <a:latin typeface="맑은 고딕" panose="020B0503020000020004" pitchFamily="50" charset="-127"/>
                <a:ea typeface="맑은 고딕" panose="020B0503020000020004" pitchFamily="50" charset="-127"/>
              </a:rPr>
              <a:t>400</a:t>
            </a:r>
            <a:r>
              <a:rPr lang="ko-KR" altLang="en-US" sz="2400" b="1" dirty="0">
                <a:latin typeface="맑은 고딕" panose="020B0503020000020004" pitchFamily="50" charset="-127"/>
                <a:ea typeface="맑은 고딕" panose="020B0503020000020004" pitchFamily="50" charset="-127"/>
              </a:rPr>
              <a:t>타로 </a:t>
            </a:r>
            <a:r>
              <a:rPr lang="ko-KR" altLang="en-US" sz="2400" b="1" dirty="0" err="1">
                <a:latin typeface="맑은 고딕" panose="020B0503020000020004" pitchFamily="50" charset="-127"/>
                <a:ea typeface="맑은 고딕" panose="020B0503020000020004" pitchFamily="50" charset="-127"/>
              </a:rPr>
              <a:t>남송초</a:t>
            </a:r>
            <a:r>
              <a:rPr lang="ko-KR" altLang="en-US" sz="2400" b="1" dirty="0">
                <a:latin typeface="맑은 고딕" panose="020B0503020000020004" pitchFamily="50" charset="-127"/>
                <a:ea typeface="맑은 고딕" panose="020B0503020000020004" pitchFamily="50" charset="-127"/>
              </a:rPr>
              <a:t> 최우수상</a:t>
            </a:r>
            <a:endParaRPr lang="en-US" altLang="ko-KR" sz="2400" b="1" dirty="0">
              <a:latin typeface="맑은 고딕" panose="020B0503020000020004" pitchFamily="50" charset="-127"/>
              <a:ea typeface="맑은 고딕" panose="020B0503020000020004" pitchFamily="50" charset="-127"/>
            </a:endParaRPr>
          </a:p>
          <a:p>
            <a:r>
              <a:rPr lang="ko-KR" altLang="en-US" sz="2400" b="1" dirty="0">
                <a:latin typeface="맑은 고딕" panose="020B0503020000020004" pitchFamily="50" charset="-127"/>
                <a:ea typeface="맑은 고딕" panose="020B0503020000020004" pitchFamily="50" charset="-127"/>
              </a:rPr>
              <a:t>초중고 개근상</a:t>
            </a:r>
            <a:endParaRPr lang="en-US" altLang="ko-KR" sz="2400" b="1" dirty="0">
              <a:latin typeface="맑은 고딕" panose="020B0503020000020004" pitchFamily="50" charset="-127"/>
              <a:ea typeface="맑은 고딕" panose="020B0503020000020004" pitchFamily="50" charset="-127"/>
            </a:endParaRPr>
          </a:p>
          <a:p>
            <a:r>
              <a:rPr lang="ko-KR" altLang="en-US" sz="2400" b="1" dirty="0">
                <a:latin typeface="맑은 고딕" panose="020B0503020000020004" pitchFamily="50" charset="-127"/>
                <a:ea typeface="맑은 고딕" panose="020B0503020000020004" pitchFamily="50" charset="-127"/>
              </a:rPr>
              <a:t>시민참여 스마트시티 아이디어 경진대회 대상</a:t>
            </a:r>
            <a:r>
              <a:rPr lang="en-US" altLang="ko-KR" sz="2400" b="1" dirty="0">
                <a:latin typeface="맑은 고딕" panose="020B0503020000020004" pitchFamily="50" charset="-127"/>
                <a:ea typeface="맑은 고딕" panose="020B0503020000020004" pitchFamily="50" charset="-127"/>
              </a:rPr>
              <a:t>(</a:t>
            </a:r>
            <a:r>
              <a:rPr lang="ko-KR" altLang="en-US" sz="2400" b="1" dirty="0">
                <a:latin typeface="맑은 고딕" panose="020B0503020000020004" pitchFamily="50" charset="-127"/>
                <a:ea typeface="맑은 고딕" panose="020B0503020000020004" pitchFamily="50" charset="-127"/>
              </a:rPr>
              <a:t>시장상</a:t>
            </a:r>
            <a:r>
              <a:rPr lang="en-US" altLang="ko-KR" sz="2400" b="1" dirty="0">
                <a:latin typeface="맑은 고딕" panose="020B0503020000020004" pitchFamily="50" charset="-127"/>
                <a:ea typeface="맑은 고딕" panose="020B0503020000020004" pitchFamily="50" charset="-127"/>
              </a:rPr>
              <a:t>)</a:t>
            </a:r>
          </a:p>
        </p:txBody>
      </p:sp>
      <p:sp>
        <p:nvSpPr>
          <p:cNvPr id="34" name="TextBox 30"/>
          <p:cNvSpPr txBox="1"/>
          <p:nvPr/>
        </p:nvSpPr>
        <p:spPr>
          <a:xfrm>
            <a:off x="9142857" y="2765459"/>
            <a:ext cx="8864700" cy="3270126"/>
          </a:xfrm>
          <a:prstGeom prst="rect">
            <a:avLst/>
          </a:prstGeom>
          <a:noFill/>
        </p:spPr>
        <p:txBody>
          <a:bodyPr wrap="square">
            <a:spAutoFit/>
          </a:bodyPr>
          <a:lstStyle/>
          <a:p>
            <a:pPr>
              <a:defRPr/>
            </a:pPr>
            <a:r>
              <a:rPr lang="ko-KR" altLang="en-US"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김 지 현</a:t>
            </a:r>
            <a:r>
              <a:rPr lang="en-US" altLang="ko-KR"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 </a:t>
            </a:r>
            <a:r>
              <a:rPr lang="ko-KR" altLang="en-US"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어떤 사람</a:t>
            </a:r>
            <a:r>
              <a:rPr lang="en-US" altLang="ko-KR"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a:t>
            </a:r>
            <a:endParaRPr lang="en-US" altLang="ko-KR" sz="3450" b="1" spc="-225" dirty="0" smtClean="0">
              <a:ln w="9525">
                <a:solidFill>
                  <a:schemeClr val="accent1">
                    <a:shade val="50000"/>
                    <a:alpha val="0"/>
                  </a:schemeClr>
                </a:solidFill>
              </a:ln>
              <a:solidFill>
                <a:schemeClr val="dk1"/>
              </a:solidFill>
              <a:latin typeface="배달의민족 도현"/>
              <a:ea typeface="배달의민족 도현"/>
            </a:endParaRPr>
          </a:p>
          <a:p>
            <a:pPr>
              <a:defRPr/>
            </a:pPr>
            <a:r>
              <a:rPr lang="ko-KR" altLang="en-US" sz="2800" b="1" spc="-225" dirty="0" smtClean="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rPr>
              <a:t>입만 열면 다이어트 </a:t>
            </a:r>
            <a:endParaRPr lang="en-US" altLang="ko-KR" sz="2800" b="1" spc="-225" dirty="0" smtClean="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endParaRPr>
          </a:p>
          <a:p>
            <a:pPr>
              <a:defRPr/>
            </a:pPr>
            <a:endPar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pPr>
              <a:defRPr/>
            </a:pP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28</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살</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컴퓨터 공학과</a:t>
            </a:r>
            <a:endPar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r>
              <a:rPr lang="en-US" altLang="ko-KR" sz="2400" b="1" dirty="0" smtClean="0">
                <a:latin typeface="맑은 고딕" panose="020B0503020000020004" pitchFamily="50" charset="-127"/>
                <a:ea typeface="맑은 고딕" panose="020B0503020000020004" pitchFamily="50" charset="-127"/>
              </a:rPr>
              <a:t>MBTI : ESFJ (</a:t>
            </a:r>
            <a:r>
              <a:rPr lang="ko-KR" altLang="en-US" sz="2400" b="1" dirty="0" err="1" smtClean="0">
                <a:latin typeface="맑은 고딕" panose="020B0503020000020004" pitchFamily="50" charset="-127"/>
                <a:ea typeface="맑은 고딕" panose="020B0503020000020004" pitchFamily="50" charset="-127"/>
              </a:rPr>
              <a:t>친목도모형</a:t>
            </a:r>
            <a:r>
              <a:rPr lang="en-US" altLang="ko-KR" sz="2400" b="1" dirty="0" smtClean="0">
                <a:latin typeface="맑은 고딕" panose="020B0503020000020004" pitchFamily="50" charset="-127"/>
                <a:ea typeface="맑은 고딕" panose="020B0503020000020004" pitchFamily="50" charset="-127"/>
              </a:rPr>
              <a:t>)</a:t>
            </a:r>
          </a:p>
          <a:p>
            <a:r>
              <a:rPr lang="ko-KR" altLang="en-US" sz="2400" b="1" dirty="0" smtClean="0">
                <a:latin typeface="맑은 고딕" panose="020B0503020000020004" pitchFamily="50" charset="-127"/>
                <a:ea typeface="맑은 고딕" panose="020B0503020000020004" pitchFamily="50" charset="-127"/>
              </a:rPr>
              <a:t>좋음 </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먹는 것</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자는 것</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축구</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쇼핑</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가족</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칭찬</a:t>
            </a:r>
            <a:endParaRPr lang="en-US" altLang="ko-KR" sz="2400" b="1" dirty="0" smtClean="0">
              <a:latin typeface="맑은 고딕" panose="020B0503020000020004" pitchFamily="50" charset="-127"/>
              <a:ea typeface="맑은 고딕" panose="020B0503020000020004" pitchFamily="50" charset="-127"/>
            </a:endParaRPr>
          </a:p>
          <a:p>
            <a:r>
              <a:rPr lang="ko-KR" altLang="en-US" sz="2400" b="1" dirty="0" smtClean="0">
                <a:latin typeface="맑은 고딕" panose="020B0503020000020004" pitchFamily="50" charset="-127"/>
                <a:ea typeface="맑은 고딕" panose="020B0503020000020004" pitchFamily="50" charset="-127"/>
              </a:rPr>
              <a:t>싫음 </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비판 아닌 비난</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얼굴 손찌검</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심한 거짓말</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삶은 양배추</a:t>
            </a:r>
            <a:endParaRPr lang="en-US" altLang="ko-KR" sz="2400" b="1" dirty="0" smtClean="0">
              <a:latin typeface="맑은 고딕" panose="020B0503020000020004" pitchFamily="50" charset="-127"/>
              <a:ea typeface="맑은 고딕" panose="020B0503020000020004" pitchFamily="50" charset="-127"/>
            </a:endParaRPr>
          </a:p>
          <a:p>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특화 </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en-US" altLang="ko-KR" sz="2400" b="1" dirty="0" err="1" smtClean="0">
                <a:latin typeface="맑은 고딕" panose="020B0503020000020004" pitchFamily="50" charset="-127"/>
                <a:ea typeface="맑은 고딕" panose="020B0503020000020004" pitchFamily="50" charset="-127"/>
              </a:rPr>
              <a:t>IoT</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빅데이터</a:t>
            </a:r>
            <a:endParaRPr lang="ko-KR" altLang="en-US" sz="2400" b="1" spc="-225" dirty="0">
              <a:solidFill>
                <a:schemeClr val="dk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541247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9" name="그룹 1009"/>
          <p:cNvGrpSpPr/>
          <p:nvPr/>
        </p:nvGrpSpPr>
        <p:grpSpPr>
          <a:xfrm>
            <a:off x="977358" y="1220958"/>
            <a:ext cx="16330999" cy="55418"/>
            <a:chOff x="977358" y="1220958"/>
            <a:chExt cx="16330999" cy="55418"/>
          </a:xfrm>
        </p:grpSpPr>
        <p:pic>
          <p:nvPicPr>
            <p:cNvPr id="38" name="Object 37"/>
            <p:cNvPicPr>
              <a:picLocks noChangeAspect="1"/>
            </p:cNvPicPr>
            <p:nvPr/>
          </p:nvPicPr>
          <p:blipFill>
            <a:blip r:embed="rId3" cstate="print"/>
            <a:stretch>
              <a:fillRect/>
            </a:stretch>
          </p:blipFill>
          <p:spPr>
            <a:xfrm>
              <a:off x="977358" y="1220958"/>
              <a:ext cx="16330999" cy="55418"/>
            </a:xfrm>
            <a:prstGeom prst="rect">
              <a:avLst/>
            </a:prstGeom>
          </p:spPr>
        </p:pic>
      </p:grpSp>
      <p:sp>
        <p:nvSpPr>
          <p:cNvPr id="18" name="TextBox 17"/>
          <p:cNvSpPr txBox="1"/>
          <p:nvPr/>
        </p:nvSpPr>
        <p:spPr>
          <a:xfrm>
            <a:off x="381000" y="721044"/>
            <a:ext cx="1980011" cy="477054"/>
          </a:xfrm>
          <a:prstGeom prst="rect">
            <a:avLst/>
          </a:prstGeom>
          <a:noFill/>
        </p:spPr>
        <p:txBody>
          <a:bodyPr wrap="square" rtlCol="0">
            <a:spAutoFit/>
          </a:bodyPr>
          <a:lstStyle/>
          <a:p>
            <a:pPr algn="r"/>
            <a:r>
              <a:rPr lang="ko-KR" altLang="en-US" sz="2500" dirty="0">
                <a:solidFill>
                  <a:srgbClr val="3F3F3F"/>
                </a:solidFill>
                <a:latin typeface="여기어때 잘난체" panose="020B0600000101010101" pitchFamily="50" charset="-127"/>
                <a:ea typeface="여기어때 잘난체" panose="020B0600000101010101" pitchFamily="50" charset="-127"/>
                <a:sym typeface="Malgun Gothic"/>
              </a:rPr>
              <a:t>팀 소개 </a:t>
            </a:r>
            <a:endParaRPr lang="ko-KR" altLang="en-US" sz="2500" dirty="0"/>
          </a:p>
        </p:txBody>
      </p:sp>
      <p:sp>
        <p:nvSpPr>
          <p:cNvPr id="21" name="TextBox 20"/>
          <p:cNvSpPr txBox="1"/>
          <p:nvPr/>
        </p:nvSpPr>
        <p:spPr>
          <a:xfrm>
            <a:off x="762000" y="1714500"/>
            <a:ext cx="6858000" cy="830997"/>
          </a:xfrm>
          <a:prstGeom prst="rect">
            <a:avLst/>
          </a:prstGeom>
          <a:noFill/>
        </p:spPr>
        <p:txBody>
          <a:bodyPr wrap="square" rtlCol="0">
            <a:spAutoFit/>
          </a:bodyPr>
          <a:lstStyle/>
          <a:p>
            <a:pPr algn="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나 </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a:t>
            </a:r>
            <a:r>
              <a:rPr lang="ko-KR" altLang="en-US" sz="4800" dirty="0" smtClean="0">
                <a:solidFill>
                  <a:srgbClr val="1C94F8"/>
                </a:solidFill>
                <a:latin typeface="여기어때 잘난체" panose="020B0600000101010101" pitchFamily="50" charset="-127"/>
                <a:ea typeface="여기어때 잘난체" panose="020B0600000101010101" pitchFamily="50" charset="-127"/>
                <a:sym typeface="Malgun Gothic"/>
              </a:rPr>
              <a:t>김 동 빈 </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 </a:t>
            </a: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소개하지</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a:t>
            </a: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 </a:t>
            </a:r>
            <a:endParaRPr lang="ko-KR" altLang="en-US" sz="4800" dirty="0"/>
          </a:p>
        </p:txBody>
      </p:sp>
      <p:sp>
        <p:nvSpPr>
          <p:cNvPr id="24" name="TextBox 23"/>
          <p:cNvSpPr txBox="1"/>
          <p:nvPr/>
        </p:nvSpPr>
        <p:spPr>
          <a:xfrm>
            <a:off x="9385227" y="6979610"/>
            <a:ext cx="7892650" cy="2677656"/>
          </a:xfrm>
          <a:prstGeom prst="rect">
            <a:avLst/>
          </a:prstGeom>
          <a:noFill/>
        </p:spPr>
        <p:txBody>
          <a:bodyPr wrap="square" rtlCol="0">
            <a:spAutoFit/>
          </a:bodyPr>
          <a:lstStyle/>
          <a:p>
            <a:r>
              <a:rPr lang="ko-KR" altLang="en-US" sz="2400" b="1" dirty="0" smtClean="0">
                <a:latin typeface="맑은 고딕" panose="020B0503020000020004" pitchFamily="50" charset="-127"/>
                <a:ea typeface="맑은 고딕" panose="020B0503020000020004" pitchFamily="50" charset="-127"/>
              </a:rPr>
              <a:t>제주도 </a:t>
            </a:r>
            <a:r>
              <a:rPr lang="ko-KR" altLang="en-US" sz="2400" b="1" dirty="0">
                <a:latin typeface="맑은 고딕" panose="020B0503020000020004" pitchFamily="50" charset="-127"/>
                <a:ea typeface="맑은 고딕" panose="020B0503020000020004" pitchFamily="50" charset="-127"/>
              </a:rPr>
              <a:t>관광 어플리케이션</a:t>
            </a:r>
          </a:p>
          <a:p>
            <a:r>
              <a:rPr lang="ko-KR" altLang="en-US" sz="2400" b="1" dirty="0" smtClean="0">
                <a:latin typeface="맑은 고딕" panose="020B0503020000020004" pitchFamily="50" charset="-127"/>
                <a:ea typeface="맑은 고딕" panose="020B0503020000020004" pitchFamily="50" charset="-127"/>
              </a:rPr>
              <a:t>ARIMA</a:t>
            </a:r>
            <a:r>
              <a:rPr lang="ko-KR" altLang="en-US" sz="2400" b="1" dirty="0">
                <a:latin typeface="맑은 고딕" panose="020B0503020000020004" pitchFamily="50" charset="-127"/>
                <a:ea typeface="맑은 고딕" panose="020B0503020000020004" pitchFamily="50" charset="-127"/>
              </a:rPr>
              <a:t>, DNN 기반 월마트 고객 수요예측</a:t>
            </a:r>
          </a:p>
          <a:p>
            <a:r>
              <a:rPr lang="ko-KR" altLang="en-US" sz="2400" b="1" dirty="0" smtClean="0">
                <a:latin typeface="맑은 고딕" panose="020B0503020000020004" pitchFamily="50" charset="-127"/>
                <a:ea typeface="맑은 고딕" panose="020B0503020000020004" pitchFamily="50" charset="-127"/>
              </a:rPr>
              <a:t>통계 </a:t>
            </a:r>
            <a:r>
              <a:rPr lang="ko-KR" altLang="en-US" sz="2400" b="1" dirty="0">
                <a:latin typeface="맑은 고딕" panose="020B0503020000020004" pitchFamily="50" charset="-127"/>
                <a:ea typeface="맑은 고딕" panose="020B0503020000020004" pitchFamily="50" charset="-127"/>
              </a:rPr>
              <a:t>데이터 기반 배추 가격 동향 예측 웹 프로젝트</a:t>
            </a:r>
          </a:p>
          <a:p>
            <a:r>
              <a:rPr lang="ko-KR" altLang="en-US" sz="2400" b="1" dirty="0" smtClean="0">
                <a:latin typeface="맑은 고딕" panose="020B0503020000020004" pitchFamily="50" charset="-127"/>
                <a:ea typeface="맑은 고딕" panose="020B0503020000020004" pitchFamily="50" charset="-127"/>
              </a:rPr>
              <a:t>경대 </a:t>
            </a:r>
            <a:r>
              <a:rPr lang="ko-KR" altLang="en-US" sz="2400" b="1" dirty="0" err="1">
                <a:latin typeface="맑은 고딕" panose="020B0503020000020004" pitchFamily="50" charset="-127"/>
                <a:ea typeface="맑은 고딕" panose="020B0503020000020004" pitchFamily="50" charset="-127"/>
              </a:rPr>
              <a:t>뭐먹지</a:t>
            </a:r>
            <a:r>
              <a:rPr lang="ko-KR" altLang="en-US" sz="2400" b="1" dirty="0">
                <a:latin typeface="맑은 고딕" panose="020B0503020000020004" pitchFamily="50" charset="-127"/>
                <a:ea typeface="맑은 고딕" panose="020B0503020000020004" pitchFamily="50" charset="-127"/>
              </a:rPr>
              <a:t> 어플리케이션</a:t>
            </a:r>
            <a:endParaRPr lang="en-US" altLang="ko-KR" sz="2400" b="1" dirty="0">
              <a:latin typeface="맑은 고딕" panose="020B0503020000020004" pitchFamily="50" charset="-127"/>
              <a:ea typeface="맑은 고딕" panose="020B0503020000020004" pitchFamily="50" charset="-127"/>
            </a:endParaRPr>
          </a:p>
          <a:p>
            <a:r>
              <a:rPr lang="ko-KR" altLang="en-US" sz="2400" b="1" dirty="0" smtClean="0">
                <a:latin typeface="맑은 고딕" panose="020B0503020000020004" pitchFamily="50" charset="-127"/>
                <a:ea typeface="맑은 고딕" panose="020B0503020000020004" pitchFamily="50" charset="-127"/>
              </a:rPr>
              <a:t>한국방송미디어공학회 </a:t>
            </a:r>
            <a:r>
              <a:rPr lang="ko-KR" altLang="en-US" sz="2400" b="1" dirty="0">
                <a:latin typeface="맑은 고딕" panose="020B0503020000020004" pitchFamily="50" charset="-127"/>
                <a:ea typeface="맑은 고딕" panose="020B0503020000020004" pitchFamily="50" charset="-127"/>
              </a:rPr>
              <a:t>2019년 </a:t>
            </a:r>
            <a:r>
              <a:rPr lang="ko-KR" altLang="en-US" sz="2400" b="1" dirty="0" err="1">
                <a:latin typeface="맑은 고딕" panose="020B0503020000020004" pitchFamily="50" charset="-127"/>
                <a:ea typeface="맑은 고딕" panose="020B0503020000020004" pitchFamily="50" charset="-127"/>
              </a:rPr>
              <a:t>학부생</a:t>
            </a:r>
            <a:r>
              <a:rPr lang="ko-KR" altLang="en-US" sz="2400" b="1" dirty="0">
                <a:latin typeface="맑은 고딕" panose="020B0503020000020004" pitchFamily="50" charset="-127"/>
                <a:ea typeface="맑은 고딕" panose="020B0503020000020004" pitchFamily="50" charset="-127"/>
              </a:rPr>
              <a:t> 논문 및 캡스톤디자인 경진대회 장려상</a:t>
            </a:r>
          </a:p>
          <a:p>
            <a:r>
              <a:rPr lang="ko-KR" altLang="en-US" sz="2400" b="1" dirty="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경북대학교 </a:t>
            </a:r>
            <a:r>
              <a:rPr lang="ko-KR" altLang="en-US" sz="2400" b="1" dirty="0">
                <a:latin typeface="맑은 고딕" panose="020B0503020000020004" pitchFamily="50" charset="-127"/>
                <a:ea typeface="맑은 고딕" panose="020B0503020000020004" pitchFamily="50" charset="-127"/>
              </a:rPr>
              <a:t>SW 산학프로젝트 </a:t>
            </a:r>
            <a:r>
              <a:rPr lang="ko-KR" altLang="en-US" sz="2400" b="1" dirty="0" err="1">
                <a:latin typeface="맑은 고딕" panose="020B0503020000020004" pitchFamily="50" charset="-127"/>
                <a:ea typeface="맑은 고딕" panose="020B0503020000020004" pitchFamily="50" charset="-127"/>
              </a:rPr>
              <a:t>성과발표회</a:t>
            </a:r>
            <a:r>
              <a:rPr lang="ko-KR" altLang="en-US" sz="2400" b="1" dirty="0">
                <a:latin typeface="맑은 고딕" panose="020B0503020000020004" pitchFamily="50" charset="-127"/>
                <a:ea typeface="맑은 고딕" panose="020B0503020000020004" pitchFamily="50" charset="-127"/>
              </a:rPr>
              <a:t> 우수상</a:t>
            </a:r>
          </a:p>
        </p:txBody>
      </p:sp>
      <p:pic>
        <p:nvPicPr>
          <p:cNvPr id="15" name="그림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005" y="3061899"/>
            <a:ext cx="3042436" cy="3042436"/>
          </a:xfrm>
          <a:prstGeom prst="ellipse">
            <a:avLst/>
          </a:prstGeom>
          <a:ln>
            <a:noFill/>
          </a:ln>
          <a:effectLst>
            <a:softEdge rad="112500"/>
          </a:effectLst>
        </p:spPr>
      </p:pic>
      <p:pic>
        <p:nvPicPr>
          <p:cNvPr id="19" name="그림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000" y="6209816"/>
            <a:ext cx="4267200" cy="3360084"/>
          </a:xfrm>
          <a:prstGeom prst="rect">
            <a:avLst/>
          </a:prstGeom>
        </p:spPr>
      </p:pic>
      <p:pic>
        <p:nvPicPr>
          <p:cNvPr id="16" name="그림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0" y="4996593"/>
            <a:ext cx="4189002" cy="1853043"/>
          </a:xfrm>
          <a:prstGeom prst="rect">
            <a:avLst/>
          </a:prstGeom>
        </p:spPr>
      </p:pic>
      <p:pic>
        <p:nvPicPr>
          <p:cNvPr id="17" name="그림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7851758"/>
            <a:ext cx="2552613" cy="1805508"/>
          </a:xfrm>
          <a:prstGeom prst="rect">
            <a:avLst/>
          </a:prstGeom>
        </p:spPr>
      </p:pic>
      <p:sp>
        <p:nvSpPr>
          <p:cNvPr id="2" name="직사각형 1"/>
          <p:cNvSpPr/>
          <p:nvPr/>
        </p:nvSpPr>
        <p:spPr>
          <a:xfrm>
            <a:off x="9415707" y="3314700"/>
            <a:ext cx="9144000" cy="3085460"/>
          </a:xfrm>
          <a:prstGeom prst="rect">
            <a:avLst/>
          </a:prstGeom>
        </p:spPr>
        <p:txBody>
          <a:bodyPr>
            <a:spAutoFit/>
          </a:bodyPr>
          <a:lstStyle/>
          <a:p>
            <a:pPr>
              <a:defRPr/>
            </a:pPr>
            <a:r>
              <a:rPr lang="ko-KR" altLang="en-US"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김 동 빈</a:t>
            </a:r>
            <a:r>
              <a:rPr lang="en-US" altLang="ko-KR"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 </a:t>
            </a:r>
            <a:r>
              <a:rPr lang="ko-KR" altLang="en-US" sz="3450" b="1" u="sng" spc="-225" dirty="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어떤 사람</a:t>
            </a:r>
            <a:r>
              <a:rPr lang="en-US" altLang="ko-KR" sz="3450" b="1" u="sng" spc="-225" dirty="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a:t>
            </a:r>
            <a:endParaRPr lang="en-US" altLang="ko-KR" sz="3450" b="1" spc="-225" dirty="0">
              <a:ln w="9525">
                <a:solidFill>
                  <a:schemeClr val="accent1">
                    <a:shade val="50000"/>
                    <a:alpha val="0"/>
                  </a:schemeClr>
                </a:solidFill>
              </a:ln>
              <a:solidFill>
                <a:schemeClr val="dk1"/>
              </a:solidFill>
              <a:latin typeface="배달의민족 도현"/>
              <a:ea typeface="배달의민족 도현"/>
            </a:endParaRPr>
          </a:p>
          <a:p>
            <a:pPr>
              <a:defRPr/>
            </a:pPr>
            <a:r>
              <a:rPr lang="ko-KR" altLang="en-US" sz="2800" b="1" spc="-225" dirty="0" smtClean="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rPr>
              <a:t>김해 김씨 </a:t>
            </a:r>
            <a:r>
              <a:rPr lang="en-US" altLang="ko-KR" sz="2800" b="1" spc="-225" dirty="0" smtClean="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rPr>
              <a:t>64</a:t>
            </a:r>
            <a:r>
              <a:rPr lang="ko-KR" altLang="en-US" sz="2800" b="1" spc="-225" dirty="0" smtClean="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rPr>
              <a:t>대손 </a:t>
            </a:r>
            <a:endParaRPr lang="en-US" altLang="ko-KR" sz="2800" b="1" spc="-225" dirty="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endParaRPr>
          </a:p>
          <a:p>
            <a:pPr>
              <a:defRPr/>
            </a:pPr>
            <a:endParaRPr lang="en-US" altLang="ko-KR"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pPr>
              <a:defRPr/>
            </a:pPr>
            <a:r>
              <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28</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살</a:t>
            </a:r>
            <a:r>
              <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컴퓨터 학부 복수 전공</a:t>
            </a:r>
            <a:endPar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r>
              <a:rPr lang="en-US" altLang="ko-KR" sz="2400" b="1" dirty="0">
                <a:latin typeface="맑은 고딕" panose="020B0503020000020004" pitchFamily="50" charset="-127"/>
                <a:ea typeface="맑은 고딕" panose="020B0503020000020004" pitchFamily="50" charset="-127"/>
              </a:rPr>
              <a:t>MBTI : </a:t>
            </a:r>
            <a:r>
              <a:rPr lang="en-US" altLang="ko-KR" sz="2400" b="1" dirty="0" smtClean="0">
                <a:latin typeface="맑은 고딕" panose="020B0503020000020004" pitchFamily="50" charset="-127"/>
                <a:ea typeface="맑은 고딕" panose="020B0503020000020004" pitchFamily="50" charset="-127"/>
              </a:rPr>
              <a:t>ENFJ</a:t>
            </a:r>
          </a:p>
          <a:p>
            <a:r>
              <a:rPr lang="ko-KR" altLang="en-US" sz="2400" b="1" dirty="0" smtClean="0">
                <a:latin typeface="맑은 고딕" panose="020B0503020000020004" pitchFamily="50" charset="-127"/>
                <a:ea typeface="맑은 고딕" panose="020B0503020000020004" pitchFamily="50" charset="-127"/>
              </a:rPr>
              <a:t>솔직함</a:t>
            </a:r>
            <a:r>
              <a:rPr lang="en-US" altLang="ko-KR" sz="2400" b="1" dirty="0">
                <a:latin typeface="맑은 고딕" panose="020B0503020000020004" pitchFamily="50" charset="-127"/>
                <a:ea typeface="맑은 고딕" panose="020B0503020000020004" pitchFamily="50" charset="-127"/>
              </a:rPr>
              <a:t>, </a:t>
            </a:r>
            <a:r>
              <a:rPr lang="ko-KR" altLang="en-US" sz="2400" b="1" dirty="0">
                <a:latin typeface="맑은 고딕" panose="020B0503020000020004" pitchFamily="50" charset="-127"/>
                <a:ea typeface="맑은 고딕" panose="020B0503020000020004" pitchFamily="50" charset="-127"/>
              </a:rPr>
              <a:t>아이디어 </a:t>
            </a:r>
            <a:r>
              <a:rPr lang="ko-KR" altLang="en-US" sz="2400" b="1" dirty="0" smtClean="0">
                <a:latin typeface="맑은 고딕" panose="020B0503020000020004" pitchFamily="50" charset="-127"/>
                <a:ea typeface="맑은 고딕" panose="020B0503020000020004" pitchFamily="50" charset="-127"/>
              </a:rPr>
              <a:t>뱅크</a:t>
            </a:r>
            <a:endParaRPr lang="en-US" altLang="ko-KR" sz="2400" b="1" dirty="0" smtClean="0">
              <a:latin typeface="맑은 고딕" panose="020B0503020000020004" pitchFamily="50" charset="-127"/>
              <a:ea typeface="맑은 고딕" panose="020B0503020000020004" pitchFamily="50" charset="-127"/>
            </a:endParaRPr>
          </a:p>
          <a:p>
            <a:r>
              <a:rPr lang="ko-KR" altLang="en-US" sz="2400" b="1" dirty="0" smtClean="0">
                <a:latin typeface="맑은 고딕" panose="020B0503020000020004" pitchFamily="50" charset="-127"/>
                <a:ea typeface="맑은 고딕" panose="020B0503020000020004" pitchFamily="50" charset="-127"/>
              </a:rPr>
              <a:t>특화 </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a:t>빅데이터</a:t>
            </a:r>
            <a:r>
              <a:rPr lang="en-US" altLang="ko-KR" sz="2400" b="1" dirty="0"/>
              <a:t>, </a:t>
            </a:r>
            <a:r>
              <a:rPr lang="en-US" altLang="ko-KR" sz="2400" b="1" dirty="0" smtClean="0"/>
              <a:t>AI , </a:t>
            </a:r>
            <a:r>
              <a:rPr lang="en-US" altLang="ko-KR" sz="2400" b="1" dirty="0" err="1" smtClean="0"/>
              <a:t>IoT</a:t>
            </a:r>
            <a:r>
              <a:rPr lang="en-US" altLang="ko-KR" sz="2400" b="1" dirty="0" smtClean="0"/>
              <a:t> </a:t>
            </a:r>
            <a:endParaRPr lang="en-US" altLang="ko-KR" sz="2400" b="1" dirty="0">
              <a:latin typeface="맑은 고딕" panose="020B0503020000020004" pitchFamily="50" charset="-127"/>
              <a:ea typeface="맑은 고딕" panose="020B0503020000020004" pitchFamily="50" charset="-127"/>
            </a:endParaRPr>
          </a:p>
          <a:p>
            <a:endParaRPr lang="en-US" altLang="ko-KR"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7397717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그림 74"/>
          <p:cNvPicPr>
            <a:picLocks noChangeAspect="1"/>
          </p:cNvPicPr>
          <p:nvPr/>
        </p:nvPicPr>
        <p:blipFill rotWithShape="1">
          <a:blip r:embed="rId3"/>
          <a:stretch>
            <a:fillRect/>
          </a:stretch>
        </p:blipFill>
        <p:spPr>
          <a:xfrm>
            <a:off x="3702792" y="3180028"/>
            <a:ext cx="3610955" cy="2438661"/>
          </a:xfrm>
          <a:prstGeom prst="rect">
            <a:avLst/>
          </a:prstGeom>
        </p:spPr>
      </p:pic>
      <p:pic>
        <p:nvPicPr>
          <p:cNvPr id="62" name="그림 61"/>
          <p:cNvPicPr>
            <a:picLocks noChangeAspect="1"/>
          </p:cNvPicPr>
          <p:nvPr/>
        </p:nvPicPr>
        <p:blipFill rotWithShape="1">
          <a:blip r:embed="rId4"/>
          <a:srcRect l="-1350" t="-1740" r="-1640" b="40"/>
          <a:stretch>
            <a:fillRect/>
          </a:stretch>
        </p:blipFill>
        <p:spPr>
          <a:xfrm>
            <a:off x="460153" y="3173369"/>
            <a:ext cx="4675908" cy="5948795"/>
          </a:xfrm>
          <a:custGeom>
            <a:avLst/>
            <a:gdLst/>
            <a:ahLst/>
            <a:cxnLst>
              <a:cxn ang="3cd4">
                <a:pos x="hc" y="t"/>
              </a:cxn>
              <a:cxn ang="cd2">
                <a:pos x="l" y="vc"/>
              </a:cxn>
              <a:cxn ang="cd4">
                <a:pos x="hc" y="b"/>
              </a:cxn>
              <a:cxn ang="0">
                <a:pos x="r" y="vc"/>
              </a:cxn>
            </a:cxnLst>
            <a:rect l="l" t="t" r="r" b="b"/>
            <a:pathLst>
              <a:path w="3117687" h="3966861">
                <a:moveTo>
                  <a:pt x="701479" y="1169271"/>
                </a:moveTo>
                <a:cubicBezTo>
                  <a:pt x="708406" y="1169271"/>
                  <a:pt x="797897" y="1170426"/>
                  <a:pt x="805402" y="1169271"/>
                </a:cubicBezTo>
                <a:cubicBezTo>
                  <a:pt x="812907" y="1168116"/>
                  <a:pt x="812907" y="1153103"/>
                  <a:pt x="814062" y="1151949"/>
                </a:cubicBezTo>
                <a:cubicBezTo>
                  <a:pt x="815217" y="1150793"/>
                  <a:pt x="821567" y="1152526"/>
                  <a:pt x="822723" y="1151949"/>
                </a:cubicBezTo>
                <a:cubicBezTo>
                  <a:pt x="823877" y="1151371"/>
                  <a:pt x="829649" y="1144442"/>
                  <a:pt x="831382" y="1143287"/>
                </a:cubicBezTo>
                <a:cubicBezTo>
                  <a:pt x="833114" y="1142132"/>
                  <a:pt x="846972" y="1135203"/>
                  <a:pt x="848705" y="1134626"/>
                </a:cubicBezTo>
                <a:cubicBezTo>
                  <a:pt x="850436" y="1134049"/>
                  <a:pt x="856209" y="1135203"/>
                  <a:pt x="857364" y="1134626"/>
                </a:cubicBezTo>
                <a:cubicBezTo>
                  <a:pt x="858518" y="1134049"/>
                  <a:pt x="864869" y="1127119"/>
                  <a:pt x="866024" y="1125965"/>
                </a:cubicBezTo>
                <a:cubicBezTo>
                  <a:pt x="867179" y="1124810"/>
                  <a:pt x="871797" y="1117303"/>
                  <a:pt x="874684" y="1117304"/>
                </a:cubicBezTo>
                <a:cubicBezTo>
                  <a:pt x="877570" y="1117303"/>
                  <a:pt x="907015" y="1119035"/>
                  <a:pt x="909325" y="1125965"/>
                </a:cubicBezTo>
                <a:cubicBezTo>
                  <a:pt x="911634" y="1132894"/>
                  <a:pt x="909902" y="1214309"/>
                  <a:pt x="909325" y="1221239"/>
                </a:cubicBezTo>
                <a:cubicBezTo>
                  <a:pt x="908747" y="1228168"/>
                  <a:pt x="901242" y="1228168"/>
                  <a:pt x="900665" y="1229900"/>
                </a:cubicBezTo>
                <a:cubicBezTo>
                  <a:pt x="900087" y="1231632"/>
                  <a:pt x="902397" y="1245490"/>
                  <a:pt x="900665" y="1247223"/>
                </a:cubicBezTo>
                <a:cubicBezTo>
                  <a:pt x="898933" y="1248955"/>
                  <a:pt x="876416" y="1254729"/>
                  <a:pt x="874684" y="1255884"/>
                </a:cubicBezTo>
                <a:cubicBezTo>
                  <a:pt x="872951" y="1257039"/>
                  <a:pt x="875261" y="1263390"/>
                  <a:pt x="874684" y="1264545"/>
                </a:cubicBezTo>
                <a:cubicBezTo>
                  <a:pt x="874106" y="1265700"/>
                  <a:pt x="867179" y="1271474"/>
                  <a:pt x="866024" y="1273206"/>
                </a:cubicBezTo>
                <a:cubicBezTo>
                  <a:pt x="864869" y="1274938"/>
                  <a:pt x="858518" y="1288219"/>
                  <a:pt x="857364" y="1290529"/>
                </a:cubicBezTo>
                <a:cubicBezTo>
                  <a:pt x="856209" y="1292839"/>
                  <a:pt x="850436" y="1306119"/>
                  <a:pt x="848705" y="1307852"/>
                </a:cubicBezTo>
                <a:cubicBezTo>
                  <a:pt x="846972" y="1309584"/>
                  <a:pt x="832536" y="1314203"/>
                  <a:pt x="831382" y="1316513"/>
                </a:cubicBezTo>
                <a:cubicBezTo>
                  <a:pt x="830227" y="1318822"/>
                  <a:pt x="832536" y="1340187"/>
                  <a:pt x="831382" y="1342497"/>
                </a:cubicBezTo>
                <a:cubicBezTo>
                  <a:pt x="830227" y="1344806"/>
                  <a:pt x="815794" y="1348271"/>
                  <a:pt x="814062" y="1351158"/>
                </a:cubicBezTo>
                <a:cubicBezTo>
                  <a:pt x="812330" y="1354045"/>
                  <a:pt x="805979" y="1382338"/>
                  <a:pt x="805402" y="1385803"/>
                </a:cubicBezTo>
                <a:cubicBezTo>
                  <a:pt x="804825" y="1389267"/>
                  <a:pt x="805979" y="1400816"/>
                  <a:pt x="805402" y="1403126"/>
                </a:cubicBezTo>
                <a:cubicBezTo>
                  <a:pt x="804825" y="1405435"/>
                  <a:pt x="797319" y="1418138"/>
                  <a:pt x="796742" y="1420448"/>
                </a:cubicBezTo>
                <a:cubicBezTo>
                  <a:pt x="796164" y="1422758"/>
                  <a:pt x="797319" y="1436038"/>
                  <a:pt x="796742" y="1437771"/>
                </a:cubicBezTo>
                <a:cubicBezTo>
                  <a:pt x="796164" y="1439503"/>
                  <a:pt x="789814" y="1444699"/>
                  <a:pt x="788082" y="1446432"/>
                </a:cubicBezTo>
                <a:cubicBezTo>
                  <a:pt x="786349" y="1448164"/>
                  <a:pt x="772493" y="1461444"/>
                  <a:pt x="770762" y="1463754"/>
                </a:cubicBezTo>
                <a:cubicBezTo>
                  <a:pt x="769029" y="1466064"/>
                  <a:pt x="763255" y="1479345"/>
                  <a:pt x="762101" y="1481077"/>
                </a:cubicBezTo>
                <a:cubicBezTo>
                  <a:pt x="760946" y="1482809"/>
                  <a:pt x="754596" y="1488583"/>
                  <a:pt x="753442" y="1489738"/>
                </a:cubicBezTo>
                <a:cubicBezTo>
                  <a:pt x="752286" y="1490893"/>
                  <a:pt x="745358" y="1497822"/>
                  <a:pt x="744781" y="1498400"/>
                </a:cubicBezTo>
                <a:lnTo>
                  <a:pt x="536935" y="2459800"/>
                </a:lnTo>
                <a:lnTo>
                  <a:pt x="1004588" y="2710977"/>
                </a:lnTo>
                <a:lnTo>
                  <a:pt x="840043" y="3914894"/>
                </a:lnTo>
                <a:lnTo>
                  <a:pt x="2017837" y="3966861"/>
                </a:lnTo>
                <a:lnTo>
                  <a:pt x="2191042" y="1316513"/>
                </a:lnTo>
                <a:cubicBezTo>
                  <a:pt x="2192196" y="1315935"/>
                  <a:pt x="2207207" y="1308429"/>
                  <a:pt x="2208362" y="1307852"/>
                </a:cubicBezTo>
                <a:lnTo>
                  <a:pt x="3117687" y="1507061"/>
                </a:lnTo>
                <a:cubicBezTo>
                  <a:pt x="3117686" y="1506483"/>
                  <a:pt x="3117686" y="1498977"/>
                  <a:pt x="3117687" y="1498400"/>
                </a:cubicBezTo>
                <a:lnTo>
                  <a:pt x="3065726" y="952739"/>
                </a:lnTo>
                <a:lnTo>
                  <a:pt x="1809991" y="528337"/>
                </a:lnTo>
                <a:lnTo>
                  <a:pt x="1844632" y="138580"/>
                </a:lnTo>
                <a:cubicBezTo>
                  <a:pt x="1844054" y="138579"/>
                  <a:pt x="1836549" y="138579"/>
                  <a:pt x="1835972" y="138580"/>
                </a:cubicBezTo>
                <a:lnTo>
                  <a:pt x="1506882" y="0"/>
                </a:lnTo>
                <a:lnTo>
                  <a:pt x="1255735" y="225193"/>
                </a:lnTo>
                <a:lnTo>
                  <a:pt x="1472241" y="571643"/>
                </a:lnTo>
                <a:lnTo>
                  <a:pt x="892005" y="623611"/>
                </a:lnTo>
                <a:lnTo>
                  <a:pt x="788082" y="675579"/>
                </a:lnTo>
                <a:lnTo>
                  <a:pt x="389711" y="762191"/>
                </a:lnTo>
                <a:lnTo>
                  <a:pt x="216506" y="710224"/>
                </a:lnTo>
                <a:lnTo>
                  <a:pt x="86603" y="736208"/>
                </a:lnTo>
                <a:lnTo>
                  <a:pt x="8660" y="744869"/>
                </a:lnTo>
                <a:lnTo>
                  <a:pt x="0" y="1030691"/>
                </a:lnTo>
                <a:lnTo>
                  <a:pt x="69281" y="1065336"/>
                </a:lnTo>
                <a:cubicBezTo>
                  <a:pt x="72168" y="1065336"/>
                  <a:pt x="109696" y="1065336"/>
                  <a:pt x="112583" y="1065336"/>
                </a:cubicBezTo>
                <a:lnTo>
                  <a:pt x="251147" y="1082658"/>
                </a:lnTo>
                <a:lnTo>
                  <a:pt x="779422" y="1169271"/>
                </a:lnTo>
                <a:lnTo>
                  <a:pt x="701479" y="1169271"/>
                </a:lnTo>
                <a:close/>
              </a:path>
            </a:pathLst>
          </a:custGeom>
        </p:spPr>
      </p:pic>
      <p:sp>
        <p:nvSpPr>
          <p:cNvPr id="24" name="TextBox 23"/>
          <p:cNvSpPr txBox="1"/>
          <p:nvPr/>
        </p:nvSpPr>
        <p:spPr>
          <a:xfrm>
            <a:off x="9464040" y="5611069"/>
            <a:ext cx="7010400" cy="4762842"/>
          </a:xfrm>
          <a:prstGeom prst="rect">
            <a:avLst/>
          </a:prstGeom>
          <a:noFill/>
        </p:spPr>
        <p:txBody>
          <a:bodyPr wrap="square">
            <a:spAutoFit/>
          </a:bodyPr>
          <a:lstStyle/>
          <a:p>
            <a:pPr lvl="0">
              <a:defRPr/>
            </a:pPr>
            <a:r>
              <a:rPr lang="ko-KR" altLang="en-US" sz="2400" b="1" dirty="0" smtClean="0">
                <a:latin typeface="맑은 고딕" panose="020B0503020000020004" pitchFamily="50" charset="-127"/>
                <a:ea typeface="맑은 고딕" panose="020B0503020000020004" pitchFamily="50" charset="-127"/>
              </a:rPr>
              <a:t>반도체 </a:t>
            </a:r>
            <a:r>
              <a:rPr lang="ko-KR" altLang="en-US" sz="2400" b="1" dirty="0">
                <a:latin typeface="맑은 고딕" panose="020B0503020000020004" pitchFamily="50" charset="-127"/>
                <a:ea typeface="맑은 고딕" panose="020B0503020000020004" pitchFamily="50" charset="-127"/>
              </a:rPr>
              <a:t>공정 자동화 프로젝트</a:t>
            </a:r>
          </a:p>
          <a:p>
            <a:pPr lvl="0">
              <a:defRPr/>
            </a:pPr>
            <a:r>
              <a:rPr lang="ko-KR" altLang="en-US" sz="2400" b="1" dirty="0" smtClean="0">
                <a:latin typeface="맑은 고딕" panose="020B0503020000020004" pitchFamily="50" charset="-127"/>
                <a:ea typeface="맑은 고딕" panose="020B0503020000020004" pitchFamily="50" charset="-127"/>
              </a:rPr>
              <a:t>황산 </a:t>
            </a:r>
            <a:r>
              <a:rPr lang="ko-KR" altLang="en-US" sz="2400" b="1" dirty="0">
                <a:latin typeface="맑은 고딕" panose="020B0503020000020004" pitchFamily="50" charset="-127"/>
                <a:ea typeface="맑은 고딕" panose="020B0503020000020004" pitchFamily="50" charset="-127"/>
              </a:rPr>
              <a:t>공정 개선 </a:t>
            </a:r>
            <a:r>
              <a:rPr lang="ko-KR" altLang="en-US" sz="2400" b="1" dirty="0" smtClean="0">
                <a:latin typeface="맑은 고딕" panose="020B0503020000020004" pitchFamily="50" charset="-127"/>
                <a:ea typeface="맑은 고딕" panose="020B0503020000020004" pitchFamily="50" charset="-127"/>
              </a:rPr>
              <a:t>프로젝트</a:t>
            </a:r>
            <a:endParaRPr lang="en-US" altLang="ko-KR" sz="2400" b="1" dirty="0" smtClean="0">
              <a:latin typeface="맑은 고딕" panose="020B0503020000020004" pitchFamily="50" charset="-127"/>
              <a:ea typeface="맑은 고딕" panose="020B0503020000020004" pitchFamily="50" charset="-127"/>
            </a:endParaRPr>
          </a:p>
          <a:p>
            <a:pPr>
              <a:defRPr/>
            </a:pPr>
            <a:r>
              <a:rPr lang="en-US" altLang="ko-KR" sz="2400" b="1" dirty="0">
                <a:latin typeface="맑은 고딕" panose="020B0503020000020004" pitchFamily="50" charset="-127"/>
                <a:ea typeface="맑은 고딕" panose="020B0503020000020004" pitchFamily="50" charset="-127"/>
              </a:rPr>
              <a:t>JAVA</a:t>
            </a:r>
            <a:r>
              <a:rPr lang="ko-KR" altLang="en-US" sz="2400" b="1" dirty="0">
                <a:latin typeface="맑은 고딕" panose="020B0503020000020004" pitchFamily="50" charset="-127"/>
                <a:ea typeface="맑은 고딕" panose="020B0503020000020004" pitchFamily="50" charset="-127"/>
              </a:rPr>
              <a:t> 웹 프로그래밍 국비지원 과정 </a:t>
            </a:r>
            <a:r>
              <a:rPr lang="ko-KR" altLang="en-US" sz="2400" b="1" dirty="0" smtClean="0">
                <a:latin typeface="맑은 고딕" panose="020B0503020000020004" pitchFamily="50" charset="-127"/>
                <a:ea typeface="맑은 고딕" panose="020B0503020000020004" pitchFamily="50" charset="-127"/>
              </a:rPr>
              <a:t>이수</a:t>
            </a:r>
            <a:endParaRPr lang="en-US" altLang="ko-KR" sz="2000" b="1" dirty="0" smtClean="0">
              <a:latin typeface="맑은 고딕" panose="020B0503020000020004" pitchFamily="50" charset="-127"/>
              <a:ea typeface="맑은 고딕" panose="020B0503020000020004" pitchFamily="50" charset="-127"/>
            </a:endParaRPr>
          </a:p>
          <a:p>
            <a:pPr>
              <a:defRPr/>
            </a:pPr>
            <a:r>
              <a:rPr lang="en-US" altLang="ko-KR" sz="2400" b="1" dirty="0" smtClean="0">
                <a:latin typeface="맑은 고딕" panose="020B0503020000020004" pitchFamily="50" charset="-127"/>
                <a:ea typeface="맑은 고딕" panose="020B0503020000020004" pitchFamily="50" charset="-127"/>
              </a:rPr>
              <a:t>LS</a:t>
            </a:r>
            <a:r>
              <a:rPr lang="ko-KR" altLang="en-US" sz="2400" b="1" dirty="0" smtClean="0">
                <a:latin typeface="맑은 고딕" panose="020B0503020000020004" pitchFamily="50" charset="-127"/>
                <a:ea typeface="맑은 고딕" panose="020B0503020000020004" pitchFamily="50" charset="-127"/>
              </a:rPr>
              <a:t> </a:t>
            </a:r>
            <a:r>
              <a:rPr lang="ko-KR" altLang="en-US" sz="2400" b="1" dirty="0">
                <a:latin typeface="맑은 고딕" panose="020B0503020000020004" pitchFamily="50" charset="-127"/>
                <a:ea typeface="맑은 고딕" panose="020B0503020000020004" pitchFamily="50" charset="-127"/>
              </a:rPr>
              <a:t>회장님 옆에서 </a:t>
            </a:r>
            <a:r>
              <a:rPr lang="ko-KR" altLang="en-US" sz="2400" b="1" dirty="0" err="1" smtClean="0">
                <a:latin typeface="맑은 고딕" panose="020B0503020000020004" pitchFamily="50" charset="-127"/>
                <a:ea typeface="맑은 고딕" panose="020B0503020000020004" pitchFamily="50" charset="-127"/>
              </a:rPr>
              <a:t>밥먹음</a:t>
            </a:r>
            <a:endParaRPr lang="en-US" altLang="ko-KR" sz="2400" b="1" dirty="0" smtClean="0">
              <a:latin typeface="맑은 고딕" panose="020B0503020000020004" pitchFamily="50" charset="-127"/>
              <a:ea typeface="맑은 고딕" panose="020B0503020000020004" pitchFamily="50" charset="-127"/>
            </a:endParaRPr>
          </a:p>
          <a:p>
            <a:pPr lvl="0">
              <a:defRPr/>
            </a:pPr>
            <a:r>
              <a:rPr lang="ko-KR" altLang="en-US" sz="2400" b="1" dirty="0" smtClean="0">
                <a:latin typeface="맑은 고딕" panose="020B0503020000020004" pitchFamily="50" charset="-127"/>
                <a:ea typeface="맑은 고딕" panose="020B0503020000020004" pitchFamily="50" charset="-127"/>
              </a:rPr>
              <a:t>롤 </a:t>
            </a:r>
            <a:r>
              <a:rPr lang="en-US" altLang="ko-KR" sz="2400" b="1" dirty="0">
                <a:latin typeface="맑은 고딕" panose="020B0503020000020004" pitchFamily="50" charset="-127"/>
                <a:ea typeface="맑은 고딕" panose="020B0503020000020004" pitchFamily="50" charset="-127"/>
              </a:rPr>
              <a:t>2021</a:t>
            </a:r>
            <a:r>
              <a:rPr lang="ko-KR" altLang="en-US" sz="2400" b="1" dirty="0">
                <a:latin typeface="맑은 고딕" panose="020B0503020000020004" pitchFamily="50" charset="-127"/>
                <a:ea typeface="맑은 고딕" panose="020B0503020000020004" pitchFamily="50" charset="-127"/>
              </a:rPr>
              <a:t> 시즌 빠른 </a:t>
            </a:r>
            <a:r>
              <a:rPr lang="ko-KR" altLang="en-US" sz="2400" b="1" dirty="0" err="1">
                <a:latin typeface="맑은 고딕" panose="020B0503020000020004" pitchFamily="50" charset="-127"/>
                <a:ea typeface="맑은 고딕" panose="020B0503020000020004" pitchFamily="50" charset="-127"/>
              </a:rPr>
              <a:t>플레티넘</a:t>
            </a:r>
            <a:r>
              <a:rPr lang="ko-KR" altLang="en-US" sz="2400" b="1" dirty="0">
                <a:latin typeface="맑은 고딕" panose="020B0503020000020004" pitchFamily="50" charset="-127"/>
                <a:ea typeface="맑은 고딕" panose="020B0503020000020004" pitchFamily="50" charset="-127"/>
              </a:rPr>
              <a:t> 달성</a:t>
            </a:r>
          </a:p>
          <a:p>
            <a:pPr lvl="0">
              <a:defRPr/>
            </a:pPr>
            <a:r>
              <a:rPr lang="en-US" altLang="ko-KR" sz="2400" b="1" dirty="0" smtClean="0">
                <a:latin typeface="맑은 고딕" panose="020B0503020000020004" pitchFamily="50" charset="-127"/>
                <a:ea typeface="맑은 고딕" panose="020B0503020000020004" pitchFamily="50" charset="-127"/>
              </a:rPr>
              <a:t>12</a:t>
            </a:r>
            <a:r>
              <a:rPr lang="ko-KR" altLang="en-US" sz="2400" b="1" dirty="0">
                <a:latin typeface="맑은 고딕" panose="020B0503020000020004" pitchFamily="50" charset="-127"/>
                <a:ea typeface="맑은 고딕" panose="020B0503020000020004" pitchFamily="50" charset="-127"/>
              </a:rPr>
              <a:t>살 </a:t>
            </a:r>
            <a:r>
              <a:rPr lang="en-US" altLang="ko-KR" sz="2400" b="1" dirty="0">
                <a:latin typeface="맑은 고딕" panose="020B0503020000020004" pitchFamily="50" charset="-127"/>
                <a:ea typeface="맑은 고딕" panose="020B0503020000020004" pitchFamily="50" charset="-127"/>
              </a:rPr>
              <a:t>IQ 150 </a:t>
            </a:r>
            <a:r>
              <a:rPr lang="ko-KR" altLang="en-US" sz="2400" b="1" dirty="0">
                <a:latin typeface="맑은 고딕" panose="020B0503020000020004" pitchFamily="50" charset="-127"/>
                <a:ea typeface="맑은 고딕" panose="020B0503020000020004" pitchFamily="50" charset="-127"/>
              </a:rPr>
              <a:t>달성 후 꾸준히 </a:t>
            </a:r>
            <a:r>
              <a:rPr lang="ko-KR" altLang="en-US" sz="2400" b="1" dirty="0" err="1">
                <a:latin typeface="맑은 고딕" panose="020B0503020000020004" pitchFamily="50" charset="-127"/>
                <a:ea typeface="맑은 고딕" panose="020B0503020000020004" pitchFamily="50" charset="-127"/>
              </a:rPr>
              <a:t>우하향중</a:t>
            </a:r>
            <a:endParaRPr lang="ko-KR" altLang="en-US" sz="2400" b="1" dirty="0">
              <a:latin typeface="맑은 고딕" panose="020B0503020000020004" pitchFamily="50" charset="-127"/>
              <a:ea typeface="맑은 고딕" panose="020B0503020000020004" pitchFamily="50" charset="-127"/>
            </a:endParaRPr>
          </a:p>
          <a:p>
            <a:pPr lvl="0">
              <a:defRPr/>
            </a:pPr>
            <a:r>
              <a:rPr lang="ko-KR" altLang="en-US" sz="2400" b="1" dirty="0" smtClean="0">
                <a:latin typeface="맑은 고딕" panose="020B0503020000020004" pitchFamily="50" charset="-127"/>
                <a:ea typeface="맑은 고딕" panose="020B0503020000020004" pitchFamily="50" charset="-127"/>
              </a:rPr>
              <a:t>와룡고등학교 </a:t>
            </a:r>
            <a:r>
              <a:rPr lang="ko-KR" altLang="en-US" sz="2400" b="1" dirty="0">
                <a:latin typeface="맑은 고딕" panose="020B0503020000020004" pitchFamily="50" charset="-127"/>
                <a:ea typeface="맑은 고딕" panose="020B0503020000020004" pitchFamily="50" charset="-127"/>
              </a:rPr>
              <a:t>스타크래프트 대회 </a:t>
            </a:r>
            <a:r>
              <a:rPr lang="en-US" altLang="ko-KR" sz="2400" b="1" dirty="0">
                <a:latin typeface="맑은 고딕" panose="020B0503020000020004" pitchFamily="50" charset="-127"/>
                <a:ea typeface="맑은 고딕" panose="020B0503020000020004" pitchFamily="50" charset="-127"/>
              </a:rPr>
              <a:t>2</a:t>
            </a:r>
            <a:r>
              <a:rPr lang="ko-KR" altLang="en-US" sz="2400" b="1" dirty="0">
                <a:latin typeface="맑은 고딕" panose="020B0503020000020004" pitchFamily="50" charset="-127"/>
                <a:ea typeface="맑은 고딕" panose="020B0503020000020004" pitchFamily="50" charset="-127"/>
              </a:rPr>
              <a:t>등</a:t>
            </a:r>
          </a:p>
          <a:p>
            <a:pPr lvl="0">
              <a:defRPr/>
            </a:pPr>
            <a:r>
              <a:rPr lang="ko-KR" altLang="en-US" sz="2400" b="1" dirty="0" smtClean="0">
                <a:latin typeface="맑은 고딕" panose="020B0503020000020004" pitchFamily="50" charset="-127"/>
                <a:ea typeface="맑은 고딕" panose="020B0503020000020004" pitchFamily="50" charset="-127"/>
              </a:rPr>
              <a:t>양식 </a:t>
            </a:r>
            <a:r>
              <a:rPr lang="ko-KR" altLang="en-US" sz="2400" b="1" dirty="0">
                <a:latin typeface="맑은 고딕" panose="020B0503020000020004" pitchFamily="50" charset="-127"/>
                <a:ea typeface="맑은 고딕" panose="020B0503020000020004" pitchFamily="50" charset="-127"/>
              </a:rPr>
              <a:t>조리 기능사 실기 불합격</a:t>
            </a:r>
          </a:p>
          <a:p>
            <a:pPr lvl="0">
              <a:defRPr/>
            </a:pPr>
            <a:r>
              <a:rPr lang="ko-KR" altLang="en-US" sz="2400" b="1" dirty="0" smtClean="0">
                <a:latin typeface="맑은 고딕" panose="020B0503020000020004" pitchFamily="50" charset="-127"/>
                <a:ea typeface="맑은 고딕" panose="020B0503020000020004" pitchFamily="50" charset="-127"/>
              </a:rPr>
              <a:t>운전 </a:t>
            </a:r>
            <a:r>
              <a:rPr lang="en-US" altLang="ko-KR" sz="2400" b="1" dirty="0">
                <a:latin typeface="맑은 고딕" panose="020B0503020000020004" pitchFamily="50" charset="-127"/>
                <a:ea typeface="맑은 고딕" panose="020B0503020000020004" pitchFamily="50" charset="-127"/>
              </a:rPr>
              <a:t>3</a:t>
            </a:r>
            <a:r>
              <a:rPr lang="ko-KR" altLang="en-US" sz="2400" b="1" dirty="0">
                <a:latin typeface="맑은 고딕" panose="020B0503020000020004" pitchFamily="50" charset="-127"/>
                <a:ea typeface="맑은 고딕" panose="020B0503020000020004" pitchFamily="50" charset="-127"/>
              </a:rPr>
              <a:t>년 무사고</a:t>
            </a:r>
          </a:p>
          <a:p>
            <a:pPr lvl="0">
              <a:defRPr/>
            </a:pPr>
            <a:r>
              <a:rPr lang="ko-KR" altLang="en-US" sz="2400" b="1" dirty="0" smtClean="0">
                <a:latin typeface="맑은 고딕" panose="020B0503020000020004" pitchFamily="50" charset="-127"/>
                <a:ea typeface="맑은 고딕" panose="020B0503020000020004" pitchFamily="50" charset="-127"/>
              </a:rPr>
              <a:t>나쁘지 </a:t>
            </a:r>
            <a:r>
              <a:rPr lang="ko-KR" altLang="en-US" sz="2400" b="1" dirty="0">
                <a:latin typeface="맑은 고딕" panose="020B0503020000020004" pitchFamily="50" charset="-127"/>
                <a:ea typeface="맑은 고딕" panose="020B0503020000020004" pitchFamily="50" charset="-127"/>
              </a:rPr>
              <a:t>않은 워드</a:t>
            </a:r>
            <a:r>
              <a:rPr lang="en-US" altLang="ko-KR" sz="2400" b="1" dirty="0">
                <a:latin typeface="맑은 고딕" panose="020B0503020000020004" pitchFamily="50" charset="-127"/>
                <a:ea typeface="맑은 고딕" panose="020B0503020000020004" pitchFamily="50" charset="-127"/>
              </a:rPr>
              <a:t>,</a:t>
            </a:r>
            <a:r>
              <a:rPr lang="ko-KR" altLang="en-US" sz="2400" b="1" dirty="0">
                <a:latin typeface="맑은 고딕" panose="020B0503020000020004" pitchFamily="50" charset="-127"/>
                <a:ea typeface="맑은 고딕" panose="020B0503020000020004" pitchFamily="50" charset="-127"/>
              </a:rPr>
              <a:t> 엑셀</a:t>
            </a:r>
            <a:r>
              <a:rPr lang="en-US" altLang="ko-KR" sz="2400" b="1" dirty="0">
                <a:latin typeface="맑은 고딕" panose="020B0503020000020004" pitchFamily="50" charset="-127"/>
                <a:ea typeface="맑은 고딕" panose="020B0503020000020004" pitchFamily="50" charset="-127"/>
              </a:rPr>
              <a:t>,</a:t>
            </a:r>
            <a:r>
              <a:rPr lang="ko-KR" altLang="en-US" sz="2400" b="1" dirty="0">
                <a:latin typeface="맑은 고딕" panose="020B0503020000020004" pitchFamily="50" charset="-127"/>
                <a:ea typeface="맑은 고딕" panose="020B0503020000020004" pitchFamily="50" charset="-127"/>
              </a:rPr>
              <a:t> </a:t>
            </a:r>
            <a:r>
              <a:rPr lang="en-US" altLang="ko-KR" sz="2400" b="1" dirty="0">
                <a:latin typeface="맑은 고딕" panose="020B0503020000020004" pitchFamily="50" charset="-127"/>
                <a:ea typeface="맑은 고딕" panose="020B0503020000020004" pitchFamily="50" charset="-127"/>
              </a:rPr>
              <a:t>PPT</a:t>
            </a:r>
            <a:r>
              <a:rPr lang="ko-KR" altLang="en-US" sz="2400" b="1" dirty="0">
                <a:latin typeface="맑은 고딕" panose="020B0503020000020004" pitchFamily="50" charset="-127"/>
                <a:ea typeface="맑은 고딕" panose="020B0503020000020004" pitchFamily="50" charset="-127"/>
              </a:rPr>
              <a:t> 활용 능력</a:t>
            </a:r>
          </a:p>
          <a:p>
            <a:pPr lvl="0">
              <a:defRPr/>
            </a:pPr>
            <a:r>
              <a:rPr lang="ko-KR" altLang="en-US" sz="2400" b="1" dirty="0" smtClean="0">
                <a:latin typeface="맑은 고딕" panose="020B0503020000020004" pitchFamily="50" charset="-127"/>
                <a:ea typeface="맑은 고딕" panose="020B0503020000020004" pitchFamily="50" charset="-127"/>
              </a:rPr>
              <a:t>전분야 </a:t>
            </a:r>
            <a:r>
              <a:rPr lang="ko-KR" altLang="en-US" sz="2400" b="1" dirty="0">
                <a:latin typeface="맑은 고딕" panose="020B0503020000020004" pitchFamily="50" charset="-127"/>
                <a:ea typeface="맑은 고딕" panose="020B0503020000020004" pitchFamily="50" charset="-127"/>
              </a:rPr>
              <a:t>넓고 얕은 지식 보유중</a:t>
            </a:r>
            <a:endParaRPr lang="en-US" altLang="ko-KR" sz="2400" b="1" spc="-225" dirty="0">
              <a:ln w="9525">
                <a:solidFill>
                  <a:schemeClr val="accent1">
                    <a:shade val="50000"/>
                    <a:alpha val="0"/>
                  </a:schemeClr>
                </a:solidFill>
              </a:ln>
              <a:solidFill>
                <a:schemeClr val="tx1">
                  <a:lumMod val="75000"/>
                  <a:lumOff val="25000"/>
                </a:schemeClr>
              </a:solidFill>
              <a:latin typeface="맑은 고딕" panose="020B0503020000020004" pitchFamily="50" charset="-127"/>
              <a:ea typeface="맑은 고딕" panose="020B0503020000020004" pitchFamily="50" charset="-127"/>
            </a:endParaRPr>
          </a:p>
          <a:p>
            <a:pPr>
              <a:defRPr/>
            </a:pPr>
            <a:endParaRPr lang="en-US" altLang="ko-KR" sz="2000" dirty="0">
              <a:latin typeface="여기어때 잘난체"/>
              <a:ea typeface="여기어때 잘난체"/>
            </a:endParaRPr>
          </a:p>
          <a:p>
            <a:pPr lvl="0">
              <a:defRPr/>
            </a:pPr>
            <a:endParaRPr lang="en-US" altLang="ko-KR" sz="1950" spc="-225" dirty="0">
              <a:ln w="9525">
                <a:solidFill>
                  <a:schemeClr val="accent1">
                    <a:shade val="50000"/>
                    <a:alpha val="0"/>
                  </a:schemeClr>
                </a:solidFill>
              </a:ln>
              <a:solidFill>
                <a:schemeClr val="tx1">
                  <a:lumMod val="75000"/>
                  <a:lumOff val="25000"/>
                </a:schemeClr>
              </a:solidFill>
              <a:latin typeface="나눔바른고딕"/>
              <a:ea typeface="나눔바른고딕"/>
            </a:endParaRPr>
          </a:p>
        </p:txBody>
      </p:sp>
      <p:pic>
        <p:nvPicPr>
          <p:cNvPr id="65" name="그림 64"/>
          <p:cNvPicPr>
            <a:picLocks noChangeAspect="1"/>
          </p:cNvPicPr>
          <p:nvPr/>
        </p:nvPicPr>
        <p:blipFill rotWithShape="1">
          <a:blip r:embed="rId5"/>
          <a:srcRect l="14910" t="25100" r="27530" b="20420"/>
          <a:stretch>
            <a:fillRect/>
          </a:stretch>
        </p:blipFill>
        <p:spPr>
          <a:xfrm>
            <a:off x="3642780" y="6537100"/>
            <a:ext cx="4360044" cy="2321355"/>
          </a:xfrm>
          <a:prstGeom prst="rect">
            <a:avLst/>
          </a:prstGeom>
        </p:spPr>
      </p:pic>
      <p:cxnSp>
        <p:nvCxnSpPr>
          <p:cNvPr id="67" name="직선 화살표 연결선 66"/>
          <p:cNvCxnSpPr/>
          <p:nvPr/>
        </p:nvCxnSpPr>
        <p:spPr>
          <a:xfrm flipH="1" flipV="1">
            <a:off x="4998901" y="6321350"/>
            <a:ext cx="76376"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363382" y="5650598"/>
            <a:ext cx="1008987" cy="646331"/>
          </a:xfrm>
          <a:prstGeom prst="rect">
            <a:avLst/>
          </a:prstGeom>
        </p:spPr>
        <p:txBody>
          <a:bodyPr wrap="square">
            <a:spAutoFit/>
          </a:bodyPr>
          <a:lstStyle/>
          <a:p>
            <a:pPr>
              <a:defRPr/>
            </a:pPr>
            <a:r>
              <a:rPr lang="en-US" altLang="ko-KR" b="1" dirty="0"/>
              <a:t>LS </a:t>
            </a:r>
            <a:endParaRPr lang="ko-KR" altLang="en-US" b="1" dirty="0"/>
          </a:p>
          <a:p>
            <a:pPr>
              <a:defRPr/>
            </a:pPr>
            <a:r>
              <a:rPr lang="ko-KR" altLang="en-US" b="1" dirty="0"/>
              <a:t>회장님</a:t>
            </a:r>
          </a:p>
        </p:txBody>
      </p:sp>
      <p:sp>
        <p:nvSpPr>
          <p:cNvPr id="22" name="TextBox 21"/>
          <p:cNvSpPr txBox="1"/>
          <p:nvPr/>
        </p:nvSpPr>
        <p:spPr>
          <a:xfrm>
            <a:off x="488034" y="1455870"/>
            <a:ext cx="6858000" cy="830997"/>
          </a:xfrm>
          <a:prstGeom prst="rect">
            <a:avLst/>
          </a:prstGeom>
          <a:noFill/>
        </p:spPr>
        <p:txBody>
          <a:bodyPr wrap="square" rtlCol="0">
            <a:spAutoFit/>
          </a:bodyPr>
          <a:lstStyle/>
          <a:p>
            <a:pPr algn="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나 </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a:t>
            </a:r>
            <a:r>
              <a:rPr lang="ko-KR" altLang="en-US" sz="4800" dirty="0" smtClean="0">
                <a:solidFill>
                  <a:srgbClr val="1C94F8"/>
                </a:solidFill>
                <a:latin typeface="여기어때 잘난체" panose="020B0600000101010101" pitchFamily="50" charset="-127"/>
                <a:ea typeface="여기어때 잘난체" panose="020B0600000101010101" pitchFamily="50" charset="-127"/>
                <a:sym typeface="Malgun Gothic"/>
              </a:rPr>
              <a:t>이 성 헌</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 </a:t>
            </a: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소개하지</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a:t>
            </a: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 </a:t>
            </a:r>
            <a:endParaRPr lang="ko-KR" altLang="en-US" sz="4800" dirty="0"/>
          </a:p>
        </p:txBody>
      </p:sp>
      <p:grpSp>
        <p:nvGrpSpPr>
          <p:cNvPr id="25" name="그룹 1009"/>
          <p:cNvGrpSpPr/>
          <p:nvPr/>
        </p:nvGrpSpPr>
        <p:grpSpPr>
          <a:xfrm>
            <a:off x="977358" y="1220958"/>
            <a:ext cx="16330999" cy="55418"/>
            <a:chOff x="977358" y="1220958"/>
            <a:chExt cx="16330999" cy="55418"/>
          </a:xfrm>
        </p:grpSpPr>
        <p:pic>
          <p:nvPicPr>
            <p:cNvPr id="26" name="Object 37"/>
            <p:cNvPicPr>
              <a:picLocks noChangeAspect="1"/>
            </p:cNvPicPr>
            <p:nvPr/>
          </p:nvPicPr>
          <p:blipFill>
            <a:blip r:embed="rId6" cstate="print"/>
            <a:stretch>
              <a:fillRect/>
            </a:stretch>
          </p:blipFill>
          <p:spPr>
            <a:xfrm>
              <a:off x="977358" y="1220958"/>
              <a:ext cx="16330999" cy="55418"/>
            </a:xfrm>
            <a:prstGeom prst="rect">
              <a:avLst/>
            </a:prstGeom>
          </p:spPr>
        </p:pic>
      </p:grpSp>
      <p:sp>
        <p:nvSpPr>
          <p:cNvPr id="27" name="TextBox 26"/>
          <p:cNvSpPr txBox="1"/>
          <p:nvPr/>
        </p:nvSpPr>
        <p:spPr>
          <a:xfrm>
            <a:off x="381000" y="721044"/>
            <a:ext cx="1980011" cy="477054"/>
          </a:xfrm>
          <a:prstGeom prst="rect">
            <a:avLst/>
          </a:prstGeom>
          <a:noFill/>
        </p:spPr>
        <p:txBody>
          <a:bodyPr wrap="square" rtlCol="0">
            <a:spAutoFit/>
          </a:bodyPr>
          <a:lstStyle/>
          <a:p>
            <a:pPr algn="r"/>
            <a:r>
              <a:rPr lang="ko-KR" altLang="en-US" sz="2500" dirty="0">
                <a:solidFill>
                  <a:srgbClr val="3F3F3F"/>
                </a:solidFill>
                <a:latin typeface="여기어때 잘난체" panose="020B0600000101010101" pitchFamily="50" charset="-127"/>
                <a:ea typeface="여기어때 잘난체" panose="020B0600000101010101" pitchFamily="50" charset="-127"/>
                <a:sym typeface="Malgun Gothic"/>
              </a:rPr>
              <a:t>팀 소개 </a:t>
            </a:r>
            <a:endParaRPr lang="ko-KR" altLang="en-US" sz="2500" dirty="0"/>
          </a:p>
        </p:txBody>
      </p:sp>
      <p:sp>
        <p:nvSpPr>
          <p:cNvPr id="32" name="직사각형 31"/>
          <p:cNvSpPr/>
          <p:nvPr/>
        </p:nvSpPr>
        <p:spPr>
          <a:xfrm>
            <a:off x="9494520" y="2871839"/>
            <a:ext cx="9144000" cy="2439129"/>
          </a:xfrm>
          <a:prstGeom prst="rect">
            <a:avLst/>
          </a:prstGeom>
        </p:spPr>
        <p:txBody>
          <a:bodyPr>
            <a:spAutoFit/>
          </a:bodyPr>
          <a:lstStyle/>
          <a:p>
            <a:pPr>
              <a:defRPr/>
            </a:pPr>
            <a:r>
              <a:rPr lang="ko-KR" altLang="en-US"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이 성 헌</a:t>
            </a:r>
            <a:r>
              <a:rPr lang="en-US" altLang="ko-KR"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 </a:t>
            </a:r>
            <a:r>
              <a:rPr lang="ko-KR" altLang="en-US" sz="3450" b="1" u="sng" spc="-225" dirty="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어떤 사람</a:t>
            </a:r>
            <a:r>
              <a:rPr lang="en-US" altLang="ko-KR" sz="3450" b="1" u="sng" spc="-225" dirty="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a:t>
            </a:r>
            <a:endParaRPr lang="en-US" altLang="ko-KR" sz="3450" b="1" spc="-225" dirty="0">
              <a:ln w="9525">
                <a:solidFill>
                  <a:schemeClr val="accent1">
                    <a:shade val="50000"/>
                    <a:alpha val="0"/>
                  </a:schemeClr>
                </a:solidFill>
              </a:ln>
              <a:solidFill>
                <a:schemeClr val="dk1"/>
              </a:solidFill>
              <a:latin typeface="배달의민족 도현"/>
              <a:ea typeface="배달의민족 도현"/>
            </a:endParaRPr>
          </a:p>
          <a:p>
            <a:pPr>
              <a:defRPr/>
            </a:pPr>
            <a:r>
              <a:rPr lang="ko-KR" altLang="en-US" sz="2800" b="1" spc="-225" dirty="0" err="1" smtClean="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rPr>
              <a:t>입열구</a:t>
            </a:r>
            <a:r>
              <a:rPr lang="ko-KR" altLang="en-US" sz="2800" b="1" spc="-225" dirty="0" smtClean="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rPr>
              <a:t> 전문가</a:t>
            </a:r>
            <a:endParaRPr lang="en-US" altLang="ko-KR" sz="2800" b="1" spc="-225" dirty="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endParaRPr>
          </a:p>
          <a:p>
            <a:pPr>
              <a:defRPr/>
            </a:pPr>
            <a:endParaRPr lang="en-US" altLang="ko-KR"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pPr>
              <a:defRPr/>
            </a:pPr>
            <a:r>
              <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28</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살</a:t>
            </a:r>
            <a:r>
              <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화학공학과</a:t>
            </a:r>
            <a:endParaRPr lang="en-US" altLang="ko-KR" b="1" dirty="0" smtClean="0">
              <a:latin typeface="맑은 고딕" panose="020B0503020000020004" pitchFamily="50" charset="-127"/>
              <a:ea typeface="맑은 고딕" panose="020B0503020000020004" pitchFamily="50" charset="-127"/>
            </a:endParaRPr>
          </a:p>
          <a:p>
            <a:pPr>
              <a:defRPr/>
            </a:pP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ESFJ ,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노는 거 좋아 공부하는 거 싫어 뽀로로야</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a:t>
            </a:r>
          </a:p>
          <a:p>
            <a:pPr>
              <a:defRPr/>
            </a:pP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특화 </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빅데이터</a:t>
            </a:r>
            <a:endPar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3453996"/>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88034" y="1455870"/>
            <a:ext cx="6858000" cy="830997"/>
          </a:xfrm>
          <a:prstGeom prst="rect">
            <a:avLst/>
          </a:prstGeom>
          <a:noFill/>
        </p:spPr>
        <p:txBody>
          <a:bodyPr wrap="square" rtlCol="0">
            <a:spAutoFit/>
          </a:bodyPr>
          <a:lstStyle/>
          <a:p>
            <a:pPr algn="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나 </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a:t>
            </a:r>
            <a:r>
              <a:rPr lang="ko-KR" altLang="en-US" sz="4800" dirty="0" smtClean="0">
                <a:solidFill>
                  <a:srgbClr val="1C94F8"/>
                </a:solidFill>
                <a:latin typeface="여기어때 잘난체" panose="020B0600000101010101" pitchFamily="50" charset="-127"/>
                <a:ea typeface="여기어때 잘난체" panose="020B0600000101010101" pitchFamily="50" charset="-127"/>
                <a:sym typeface="Malgun Gothic"/>
              </a:rPr>
              <a:t>이 주 이</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 </a:t>
            </a: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소개하지</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a:t>
            </a: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 </a:t>
            </a:r>
            <a:endParaRPr lang="ko-KR" altLang="en-US" sz="4800" dirty="0"/>
          </a:p>
        </p:txBody>
      </p:sp>
      <p:grpSp>
        <p:nvGrpSpPr>
          <p:cNvPr id="25" name="그룹 1009"/>
          <p:cNvGrpSpPr/>
          <p:nvPr/>
        </p:nvGrpSpPr>
        <p:grpSpPr>
          <a:xfrm>
            <a:off x="977358" y="1220958"/>
            <a:ext cx="16330999" cy="55418"/>
            <a:chOff x="977358" y="1220958"/>
            <a:chExt cx="16330999" cy="55418"/>
          </a:xfrm>
        </p:grpSpPr>
        <p:pic>
          <p:nvPicPr>
            <p:cNvPr id="26" name="Object 37"/>
            <p:cNvPicPr>
              <a:picLocks noChangeAspect="1"/>
            </p:cNvPicPr>
            <p:nvPr/>
          </p:nvPicPr>
          <p:blipFill>
            <a:blip r:embed="rId3" cstate="print"/>
            <a:stretch>
              <a:fillRect/>
            </a:stretch>
          </p:blipFill>
          <p:spPr>
            <a:xfrm>
              <a:off x="977358" y="1220958"/>
              <a:ext cx="16330999" cy="55418"/>
            </a:xfrm>
            <a:prstGeom prst="rect">
              <a:avLst/>
            </a:prstGeom>
          </p:spPr>
        </p:pic>
      </p:grpSp>
      <p:sp>
        <p:nvSpPr>
          <p:cNvPr id="27" name="TextBox 26"/>
          <p:cNvSpPr txBox="1"/>
          <p:nvPr/>
        </p:nvSpPr>
        <p:spPr>
          <a:xfrm>
            <a:off x="381000" y="721044"/>
            <a:ext cx="1980011" cy="477054"/>
          </a:xfrm>
          <a:prstGeom prst="rect">
            <a:avLst/>
          </a:prstGeom>
          <a:noFill/>
        </p:spPr>
        <p:txBody>
          <a:bodyPr wrap="square" rtlCol="0">
            <a:spAutoFit/>
          </a:bodyPr>
          <a:lstStyle/>
          <a:p>
            <a:pPr algn="r"/>
            <a:r>
              <a:rPr lang="ko-KR" altLang="en-US" sz="2500" dirty="0">
                <a:solidFill>
                  <a:srgbClr val="3F3F3F"/>
                </a:solidFill>
                <a:latin typeface="여기어때 잘난체" panose="020B0600000101010101" pitchFamily="50" charset="-127"/>
                <a:ea typeface="여기어때 잘난체" panose="020B0600000101010101" pitchFamily="50" charset="-127"/>
                <a:sym typeface="Malgun Gothic"/>
              </a:rPr>
              <a:t>팀 소개 </a:t>
            </a:r>
            <a:endParaRPr lang="ko-KR" altLang="en-US" sz="2500" dirty="0"/>
          </a:p>
        </p:txBody>
      </p:sp>
      <p:sp>
        <p:nvSpPr>
          <p:cNvPr id="21" name="직사각형 20"/>
          <p:cNvSpPr/>
          <p:nvPr/>
        </p:nvSpPr>
        <p:spPr>
          <a:xfrm>
            <a:off x="9779000" y="4914900"/>
            <a:ext cx="5410200" cy="5262979"/>
          </a:xfrm>
          <a:prstGeom prst="rect">
            <a:avLst/>
          </a:prstGeom>
        </p:spPr>
        <p:txBody>
          <a:bodyPr wrap="square">
            <a:spAutoFit/>
          </a:bodyPr>
          <a:lstStyle/>
          <a:p>
            <a:endParaRPr lang="ko-KR" altLang="en-US" sz="2400" dirty="0">
              <a:latin typeface="여기어때 잘난체" panose="020B0600000101010101" pitchFamily="50" charset="-127"/>
              <a:ea typeface="여기어때 잘난체" panose="020B0600000101010101" pitchFamily="50" charset="-127"/>
            </a:endParaRPr>
          </a:p>
          <a:p>
            <a:endParaRPr lang="ko-KR" altLang="en-US" sz="2400" dirty="0">
              <a:latin typeface="여기어때 잘난체" panose="020B0600000101010101" pitchFamily="50" charset="-127"/>
              <a:ea typeface="여기어때 잘난체" panose="020B0600000101010101" pitchFamily="50" charset="-127"/>
            </a:endParaRPr>
          </a:p>
          <a:p>
            <a:r>
              <a:rPr lang="ko-KR" altLang="en-US" sz="2400" b="1" dirty="0" smtClean="0">
                <a:latin typeface="맑은 고딕" panose="020B0503020000020004" pitchFamily="50" charset="-127"/>
                <a:ea typeface="맑은 고딕" panose="020B0503020000020004" pitchFamily="50" charset="-127"/>
              </a:rPr>
              <a:t>시뮬레이션 </a:t>
            </a:r>
            <a:r>
              <a:rPr lang="ko-KR" altLang="en-US" sz="2400" b="1" dirty="0">
                <a:latin typeface="맑은 고딕" panose="020B0503020000020004" pitchFamily="50" charset="-127"/>
                <a:ea typeface="맑은 고딕" panose="020B0503020000020004" pitchFamily="50" charset="-127"/>
              </a:rPr>
              <a:t>프로젝트 ( </a:t>
            </a:r>
            <a:r>
              <a:rPr lang="ko-KR" altLang="en-US" sz="2400" b="1" dirty="0" err="1">
                <a:latin typeface="맑은 고딕" panose="020B0503020000020004" pitchFamily="50" charset="-127"/>
                <a:ea typeface="맑은 고딕" panose="020B0503020000020004" pitchFamily="50" charset="-127"/>
              </a:rPr>
              <a:t>Arena</a:t>
            </a:r>
            <a:r>
              <a:rPr lang="ko-KR" altLang="en-US" sz="2400" b="1" dirty="0">
                <a:latin typeface="맑은 고딕" panose="020B0503020000020004" pitchFamily="50" charset="-127"/>
                <a:ea typeface="맑은 고딕" panose="020B0503020000020004" pitchFamily="50" charset="-127"/>
              </a:rPr>
              <a:t> )</a:t>
            </a:r>
          </a:p>
          <a:p>
            <a:r>
              <a:rPr lang="ko-KR" altLang="en-US" sz="2400" b="1" dirty="0" err="1" smtClean="0">
                <a:latin typeface="맑은 고딕" panose="020B0503020000020004" pitchFamily="50" charset="-127"/>
                <a:ea typeface="맑은 고딕" panose="020B0503020000020004" pitchFamily="50" charset="-127"/>
              </a:rPr>
              <a:t>딥러닝</a:t>
            </a:r>
            <a:r>
              <a:rPr lang="ko-KR" altLang="en-US" sz="2400" b="1" dirty="0" smtClean="0">
                <a:latin typeface="맑은 고딕" panose="020B0503020000020004" pitchFamily="50" charset="-127"/>
                <a:ea typeface="맑은 고딕" panose="020B0503020000020004" pitchFamily="50" charset="-127"/>
              </a:rPr>
              <a:t> </a:t>
            </a:r>
            <a:r>
              <a:rPr lang="ko-KR" altLang="en-US" sz="2400" b="1" dirty="0">
                <a:latin typeface="맑은 고딕" panose="020B0503020000020004" pitchFamily="50" charset="-127"/>
                <a:ea typeface="맑은 고딕" panose="020B0503020000020004" pitchFamily="50" charset="-127"/>
              </a:rPr>
              <a:t>활용 논문 </a:t>
            </a:r>
            <a:r>
              <a:rPr lang="ko-KR" altLang="en-US" sz="2400" b="1" dirty="0" smtClean="0">
                <a:latin typeface="맑은 고딕" panose="020B0503020000020004" pitchFamily="50" charset="-127"/>
                <a:ea typeface="맑은 고딕" panose="020B0503020000020004" pitchFamily="50" charset="-127"/>
              </a:rPr>
              <a:t>개선</a:t>
            </a:r>
            <a:endParaRPr lang="en-US" altLang="ko-KR" sz="2400" b="1" dirty="0" smtClean="0">
              <a:latin typeface="맑은 고딕" panose="020B0503020000020004" pitchFamily="50" charset="-127"/>
              <a:ea typeface="맑은 고딕" panose="020B0503020000020004" pitchFamily="50" charset="-127"/>
            </a:endParaRPr>
          </a:p>
          <a:p>
            <a:r>
              <a:rPr lang="ko-KR" altLang="en-US" sz="2400" b="1" dirty="0" smtClean="0">
                <a:latin typeface="맑은 고딕" panose="020B0503020000020004" pitchFamily="50" charset="-127"/>
                <a:ea typeface="맑은 고딕" panose="020B0503020000020004" pitchFamily="50" charset="-127"/>
              </a:rPr>
              <a:t>삼성 </a:t>
            </a:r>
            <a:r>
              <a:rPr lang="en-US" altLang="ko-KR" sz="2400" b="1" dirty="0" smtClean="0">
                <a:latin typeface="맑은 고딕" panose="020B0503020000020004" pitchFamily="50" charset="-127"/>
                <a:ea typeface="맑은 고딕" panose="020B0503020000020004" pitchFamily="50" charset="-127"/>
              </a:rPr>
              <a:t>SW </a:t>
            </a:r>
            <a:r>
              <a:rPr lang="ko-KR" altLang="en-US" sz="2400" b="1" dirty="0" smtClean="0">
                <a:latin typeface="맑은 고딕" panose="020B0503020000020004" pitchFamily="50" charset="-127"/>
                <a:ea typeface="맑은 고딕" panose="020B0503020000020004" pitchFamily="50" charset="-127"/>
              </a:rPr>
              <a:t>비전공자 특별 교육과정</a:t>
            </a:r>
            <a:endParaRPr lang="ko-KR" altLang="en-US" sz="2400" b="1" dirty="0">
              <a:latin typeface="맑은 고딕" panose="020B0503020000020004" pitchFamily="50" charset="-127"/>
              <a:ea typeface="맑은 고딕" panose="020B0503020000020004" pitchFamily="50" charset="-127"/>
            </a:endParaRPr>
          </a:p>
          <a:p>
            <a:r>
              <a:rPr lang="ko-KR" altLang="en-US" sz="2400" b="1" dirty="0">
                <a:latin typeface="맑은 고딕" panose="020B0503020000020004" pitchFamily="50" charset="-127"/>
                <a:ea typeface="맑은 고딕" panose="020B0503020000020004" pitchFamily="50" charset="-127"/>
              </a:rPr>
              <a:t>제 2회 창업 아이디어 장려상</a:t>
            </a:r>
          </a:p>
          <a:p>
            <a:r>
              <a:rPr lang="ko-KR" altLang="en-US" sz="2400" b="1" dirty="0" smtClean="0">
                <a:latin typeface="맑은 고딕" panose="020B0503020000020004" pitchFamily="50" charset="-127"/>
                <a:ea typeface="맑은 고딕" panose="020B0503020000020004" pitchFamily="50" charset="-127"/>
              </a:rPr>
              <a:t>학생회 </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홍보 차장</a:t>
            </a:r>
            <a:endParaRPr lang="en-US" altLang="ko-KR" sz="2400" b="1" dirty="0" smtClean="0">
              <a:latin typeface="맑은 고딕" panose="020B0503020000020004" pitchFamily="50" charset="-127"/>
              <a:ea typeface="맑은 고딕" panose="020B0503020000020004" pitchFamily="50" charset="-127"/>
            </a:endParaRPr>
          </a:p>
          <a:p>
            <a:r>
              <a:rPr lang="en-US" altLang="ko-KR" sz="2400" b="1" dirty="0" smtClean="0">
                <a:latin typeface="맑은 고딕" panose="020B0503020000020004" pitchFamily="50" charset="-127"/>
                <a:ea typeface="맑은 고딕" panose="020B0503020000020004" pitchFamily="50" charset="-127"/>
              </a:rPr>
              <a:t>K-RC </a:t>
            </a:r>
            <a:r>
              <a:rPr lang="ko-KR" altLang="en-US" sz="2400" b="1" dirty="0" smtClean="0">
                <a:latin typeface="맑은 고딕" panose="020B0503020000020004" pitchFamily="50" charset="-127"/>
                <a:ea typeface="맑은 고딕" panose="020B0503020000020004" pitchFamily="50" charset="-127"/>
              </a:rPr>
              <a:t>신입생 조교</a:t>
            </a:r>
            <a:endParaRPr lang="en-US" altLang="ko-KR" sz="2400" b="1" dirty="0" smtClean="0">
              <a:latin typeface="맑은 고딕" panose="020B0503020000020004" pitchFamily="50" charset="-127"/>
              <a:ea typeface="맑은 고딕" panose="020B0503020000020004" pitchFamily="50" charset="-127"/>
            </a:endParaRPr>
          </a:p>
          <a:p>
            <a:r>
              <a:rPr lang="ko-KR" altLang="en-US" sz="2400" b="1" dirty="0" smtClean="0">
                <a:latin typeface="맑은 고딕" panose="020B0503020000020004" pitchFamily="50" charset="-127"/>
                <a:ea typeface="맑은 고딕" panose="020B0503020000020004" pitchFamily="50" charset="-127"/>
              </a:rPr>
              <a:t>K-</a:t>
            </a:r>
            <a:r>
              <a:rPr lang="ko-KR" altLang="en-US" sz="2400" b="1" dirty="0" err="1" smtClean="0">
                <a:latin typeface="맑은 고딕" panose="020B0503020000020004" pitchFamily="50" charset="-127"/>
                <a:ea typeface="맑은 고딕" panose="020B0503020000020004" pitchFamily="50" charset="-127"/>
              </a:rPr>
              <a:t>water</a:t>
            </a:r>
            <a:r>
              <a:rPr lang="ko-KR" altLang="en-US" sz="2400" b="1" dirty="0" smtClean="0">
                <a:latin typeface="맑은 고딕" panose="020B0503020000020004" pitchFamily="50" charset="-127"/>
                <a:ea typeface="맑은 고딕" panose="020B0503020000020004" pitchFamily="50" charset="-127"/>
              </a:rPr>
              <a:t> </a:t>
            </a:r>
            <a:r>
              <a:rPr lang="ko-KR" altLang="en-US" sz="2400" b="1" dirty="0">
                <a:latin typeface="맑은 고딕" panose="020B0503020000020004" pitchFamily="50" charset="-127"/>
                <a:ea typeface="맑은 고딕" panose="020B0503020000020004" pitchFamily="50" charset="-127"/>
              </a:rPr>
              <a:t>서포터즈 </a:t>
            </a:r>
            <a:r>
              <a:rPr lang="ko-KR" altLang="en-US" sz="2400" b="1" dirty="0" smtClean="0">
                <a:latin typeface="맑은 고딕" panose="020B0503020000020004" pitchFamily="50" charset="-127"/>
                <a:ea typeface="맑은 고딕" panose="020B0503020000020004" pitchFamily="50" charset="-127"/>
              </a:rPr>
              <a:t>홍보담당</a:t>
            </a:r>
            <a:endParaRPr lang="en-US" altLang="ko-KR" sz="2400" b="1" dirty="0" smtClean="0">
              <a:latin typeface="맑은 고딕" panose="020B0503020000020004" pitchFamily="50" charset="-127"/>
              <a:ea typeface="맑은 고딕" panose="020B0503020000020004" pitchFamily="50" charset="-127"/>
            </a:endParaRPr>
          </a:p>
          <a:p>
            <a:r>
              <a:rPr lang="ko-KR" altLang="en-US" sz="2400" b="1" dirty="0" smtClean="0">
                <a:latin typeface="맑은 고딕" panose="020B0503020000020004" pitchFamily="50" charset="-127"/>
                <a:ea typeface="맑은 고딕" panose="020B0503020000020004" pitchFamily="50" charset="-127"/>
              </a:rPr>
              <a:t>PAS </a:t>
            </a:r>
            <a:r>
              <a:rPr lang="ko-KR" altLang="en-US" sz="2400" b="1" dirty="0">
                <a:latin typeface="맑은 고딕" panose="020B0503020000020004" pitchFamily="50" charset="-127"/>
                <a:ea typeface="맑은 고딕" panose="020B0503020000020004" pitchFamily="50" charset="-127"/>
              </a:rPr>
              <a:t>태평양 아시아협회 해외봉사</a:t>
            </a:r>
          </a:p>
          <a:p>
            <a:r>
              <a:rPr lang="ko-KR" altLang="en-US" sz="2400" b="1" dirty="0" smtClean="0">
                <a:latin typeface="맑은 고딕" panose="020B0503020000020004" pitchFamily="50" charset="-127"/>
                <a:ea typeface="맑은 고딕" panose="020B0503020000020004" pitchFamily="50" charset="-127"/>
              </a:rPr>
              <a:t>여행 </a:t>
            </a:r>
            <a:r>
              <a:rPr lang="ko-KR" altLang="en-US" sz="2400" b="1" dirty="0">
                <a:latin typeface="맑은 고딕" panose="020B0503020000020004" pitchFamily="50" charset="-127"/>
                <a:ea typeface="맑은 고딕" panose="020B0503020000020004" pitchFamily="50" charset="-127"/>
              </a:rPr>
              <a:t>동아리 </a:t>
            </a:r>
            <a:r>
              <a:rPr lang="ko-KR" altLang="en-US" sz="2400" b="1" dirty="0" smtClean="0">
                <a:latin typeface="맑은 고딕" panose="020B0503020000020004" pitchFamily="50" charset="-127"/>
                <a:ea typeface="맑은 고딕" panose="020B0503020000020004" pitchFamily="50" charset="-127"/>
              </a:rPr>
              <a:t>부회장</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smtClean="0">
                <a:latin typeface="맑은 고딕" panose="020B0503020000020004" pitchFamily="50" charset="-127"/>
                <a:ea typeface="맑은 고딕" panose="020B0503020000020004" pitchFamily="50" charset="-127"/>
              </a:rPr>
              <a:t>하나투어 </a:t>
            </a:r>
            <a:r>
              <a:rPr lang="ko-KR" altLang="en-US" sz="2400" b="1" dirty="0" err="1" smtClean="0">
                <a:latin typeface="맑은 고딕" panose="020B0503020000020004" pitchFamily="50" charset="-127"/>
                <a:ea typeface="맑은 고딕" panose="020B0503020000020004" pitchFamily="50" charset="-127"/>
              </a:rPr>
              <a:t>스폰</a:t>
            </a:r>
            <a:r>
              <a:rPr lang="ko-KR" altLang="en-US" sz="2400" b="1" dirty="0" smtClean="0">
                <a:latin typeface="맑은 고딕" panose="020B0503020000020004" pitchFamily="50" charset="-127"/>
                <a:ea typeface="맑은 고딕" panose="020B0503020000020004" pitchFamily="50" charset="-127"/>
              </a:rPr>
              <a:t> </a:t>
            </a:r>
            <a:r>
              <a:rPr lang="en-US" altLang="ko-KR" sz="2400" b="1" dirty="0" smtClean="0">
                <a:latin typeface="맑은 고딕" panose="020B0503020000020004" pitchFamily="50" charset="-127"/>
                <a:ea typeface="맑은 고딕" panose="020B0503020000020004" pitchFamily="50" charset="-127"/>
              </a:rPr>
              <a:t>)</a:t>
            </a:r>
          </a:p>
          <a:p>
            <a:r>
              <a:rPr lang="ko-KR" altLang="en-US" sz="2400" b="1" dirty="0" smtClean="0">
                <a:latin typeface="맑은 고딕" panose="020B0503020000020004" pitchFamily="50" charset="-127"/>
                <a:ea typeface="맑은 고딕" panose="020B0503020000020004" pitchFamily="50" charset="-127"/>
              </a:rPr>
              <a:t>캐나다 교환학생</a:t>
            </a:r>
            <a:endParaRPr lang="en-US" altLang="ko-KR" sz="2400" b="1" dirty="0" smtClean="0">
              <a:latin typeface="맑은 고딕" panose="020B0503020000020004" pitchFamily="50" charset="-127"/>
              <a:ea typeface="맑은 고딕" panose="020B0503020000020004" pitchFamily="50" charset="-127"/>
            </a:endParaRPr>
          </a:p>
          <a:p>
            <a:r>
              <a:rPr lang="ko-KR" altLang="en-US" sz="2400" b="1" dirty="0" smtClean="0">
                <a:latin typeface="맑은 고딕" panose="020B0503020000020004" pitchFamily="50" charset="-127"/>
                <a:ea typeface="맑은 고딕" panose="020B0503020000020004" pitchFamily="50" charset="-127"/>
              </a:rPr>
              <a:t>중고등 육상부</a:t>
            </a:r>
            <a:r>
              <a:rPr lang="en-US" altLang="ko-KR" sz="2400" b="1" dirty="0" smtClean="0">
                <a:latin typeface="맑은 고딕" panose="020B0503020000020004" pitchFamily="50" charset="-127"/>
                <a:ea typeface="맑은 고딕" panose="020B0503020000020004" pitchFamily="50" charset="-127"/>
              </a:rPr>
              <a:t>, </a:t>
            </a:r>
            <a:r>
              <a:rPr lang="ko-KR" altLang="en-US" sz="2400" b="1" dirty="0" err="1" smtClean="0">
                <a:latin typeface="맑은 고딕" panose="020B0503020000020004" pitchFamily="50" charset="-127"/>
                <a:ea typeface="맑은 고딕" panose="020B0503020000020004" pitchFamily="50" charset="-127"/>
              </a:rPr>
              <a:t>방송부</a:t>
            </a:r>
            <a:r>
              <a:rPr lang="ko-KR" altLang="en-US" sz="2400" b="1" dirty="0" smtClean="0">
                <a:latin typeface="맑은 고딕" panose="020B0503020000020004" pitchFamily="50" charset="-127"/>
                <a:ea typeface="맑은 고딕" panose="020B0503020000020004" pitchFamily="50" charset="-127"/>
              </a:rPr>
              <a:t> 출신 </a:t>
            </a:r>
            <a:endParaRPr lang="en-US" altLang="ko-KR" sz="2400" b="1" dirty="0" smtClean="0">
              <a:latin typeface="맑은 고딕" panose="020B0503020000020004" pitchFamily="50" charset="-127"/>
              <a:ea typeface="맑은 고딕" panose="020B0503020000020004" pitchFamily="50" charset="-127"/>
            </a:endParaRPr>
          </a:p>
          <a:p>
            <a:endParaRPr lang="ko-KR" altLang="en-US" sz="2400" dirty="0">
              <a:latin typeface="여기어때 잘난체" panose="020B0600000101010101" pitchFamily="50" charset="-127"/>
              <a:ea typeface="여기어때 잘난체" panose="020B0600000101010101" pitchFamily="50" charset="-127"/>
            </a:endParaRPr>
          </a:p>
        </p:txBody>
      </p:sp>
      <p:sp>
        <p:nvSpPr>
          <p:cNvPr id="29" name="직사각형 28"/>
          <p:cNvSpPr/>
          <p:nvPr/>
        </p:nvSpPr>
        <p:spPr>
          <a:xfrm>
            <a:off x="9753600" y="2705100"/>
            <a:ext cx="9144000" cy="2808461"/>
          </a:xfrm>
          <a:prstGeom prst="rect">
            <a:avLst/>
          </a:prstGeom>
        </p:spPr>
        <p:txBody>
          <a:bodyPr>
            <a:spAutoFit/>
          </a:bodyPr>
          <a:lstStyle/>
          <a:p>
            <a:pPr>
              <a:defRPr/>
            </a:pPr>
            <a:r>
              <a:rPr lang="ko-KR" altLang="en-US"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이 주 이</a:t>
            </a:r>
            <a:r>
              <a:rPr lang="en-US" altLang="ko-KR"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 </a:t>
            </a:r>
            <a:r>
              <a:rPr lang="ko-KR" altLang="en-US" sz="3450" b="1" u="sng" spc="-225" dirty="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어떤 사람</a:t>
            </a:r>
            <a:r>
              <a:rPr lang="en-US" altLang="ko-KR" sz="3450" b="1" u="sng" spc="-225" dirty="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a:t>
            </a:r>
            <a:endParaRPr lang="en-US" altLang="ko-KR" sz="3450" b="1" spc="-225" dirty="0">
              <a:ln w="9525">
                <a:solidFill>
                  <a:schemeClr val="accent1">
                    <a:shade val="50000"/>
                    <a:alpha val="0"/>
                  </a:schemeClr>
                </a:solidFill>
              </a:ln>
              <a:solidFill>
                <a:schemeClr val="dk1"/>
              </a:solidFill>
              <a:latin typeface="배달의민족 도현"/>
              <a:ea typeface="배달의민족 도현"/>
            </a:endParaRPr>
          </a:p>
          <a:p>
            <a:pPr>
              <a:defRPr/>
            </a:pPr>
            <a:r>
              <a:rPr lang="ko-KR" altLang="en-US" sz="2800" b="1" spc="-225" dirty="0" smtClean="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rPr>
              <a:t>거꾸로 해도 이주이</a:t>
            </a:r>
            <a:endParaRPr lang="en-US" altLang="ko-KR" sz="2800" b="1" spc="-225" dirty="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endParaRPr>
          </a:p>
          <a:p>
            <a:pPr>
              <a:defRPr/>
            </a:pPr>
            <a:endParaRPr lang="en-US" altLang="ko-KR"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pPr>
              <a:defRPr/>
            </a:pP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26</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살</a:t>
            </a:r>
            <a:r>
              <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산업경영공학</a:t>
            </a:r>
            <a:endParaRPr lang="en-US" altLang="ko-KR" b="1" dirty="0" smtClean="0">
              <a:latin typeface="맑은 고딕" panose="020B0503020000020004" pitchFamily="50" charset="-127"/>
              <a:ea typeface="맑은 고딕" panose="020B0503020000020004" pitchFamily="50" charset="-127"/>
            </a:endParaRPr>
          </a:p>
          <a:p>
            <a:pPr>
              <a:defRPr/>
            </a:pP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ENFJ ,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사람 좋아하고 활발합니다</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a:t>
            </a:r>
          </a:p>
          <a:p>
            <a:pPr>
              <a:defRPr/>
            </a:pP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요리</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책</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여행 좋아합니다</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달리기 잘함</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a:t>
            </a:r>
          </a:p>
          <a:p>
            <a:pPr>
              <a:defRPr/>
            </a:pP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특화 </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빅데이터</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AI </a:t>
            </a:r>
          </a:p>
        </p:txBody>
      </p:sp>
      <p:pic>
        <p:nvPicPr>
          <p:cNvPr id="3" name="그림 2"/>
          <p:cNvPicPr>
            <a:picLocks noChangeAspect="1"/>
          </p:cNvPicPr>
          <p:nvPr/>
        </p:nvPicPr>
        <p:blipFill>
          <a:blip r:embed="rId4"/>
          <a:stretch>
            <a:fillRect/>
          </a:stretch>
        </p:blipFill>
        <p:spPr>
          <a:xfrm>
            <a:off x="3835644" y="3543300"/>
            <a:ext cx="4469911" cy="2975473"/>
          </a:xfrm>
          <a:prstGeom prst="rect">
            <a:avLst/>
          </a:prstGeom>
        </p:spPr>
      </p:pic>
      <p:pic>
        <p:nvPicPr>
          <p:cNvPr id="4" name="그림 3"/>
          <p:cNvPicPr>
            <a:picLocks noChangeAspect="1"/>
          </p:cNvPicPr>
          <p:nvPr/>
        </p:nvPicPr>
        <p:blipFill>
          <a:blip r:embed="rId5"/>
          <a:stretch>
            <a:fillRect/>
          </a:stretch>
        </p:blipFill>
        <p:spPr>
          <a:xfrm rot="16200000" flipH="1">
            <a:off x="1890148" y="6221029"/>
            <a:ext cx="3245833" cy="3245833"/>
          </a:xfrm>
          <a:prstGeom prst="rect">
            <a:avLst/>
          </a:prstGeom>
        </p:spPr>
      </p:pic>
      <p:pic>
        <p:nvPicPr>
          <p:cNvPr id="20" name="그림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7358" y="2848979"/>
            <a:ext cx="3409353" cy="3359350"/>
          </a:xfrm>
          <a:prstGeom prst="ellipse">
            <a:avLst/>
          </a:prstGeom>
          <a:ln>
            <a:noFill/>
          </a:ln>
          <a:effectLst>
            <a:softEdge rad="112500"/>
          </a:effectLst>
        </p:spPr>
      </p:pic>
    </p:spTree>
    <p:extLst>
      <p:ext uri="{BB962C8B-B14F-4D97-AF65-F5344CB8AC3E}">
        <p14:creationId xmlns:p14="http://schemas.microsoft.com/office/powerpoint/2010/main" val="19477420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88034" y="1455870"/>
            <a:ext cx="6858000" cy="830997"/>
          </a:xfrm>
          <a:prstGeom prst="rect">
            <a:avLst/>
          </a:prstGeom>
          <a:noFill/>
        </p:spPr>
        <p:txBody>
          <a:bodyPr wrap="square" rtlCol="0">
            <a:spAutoFit/>
          </a:bodyPr>
          <a:lstStyle/>
          <a:p>
            <a:pPr algn="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나 </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a:t>
            </a:r>
            <a:r>
              <a:rPr lang="ko-KR" altLang="en-US" sz="4800" dirty="0" smtClean="0">
                <a:solidFill>
                  <a:srgbClr val="1C94F8"/>
                </a:solidFill>
                <a:latin typeface="여기어때 잘난체" panose="020B0600000101010101" pitchFamily="50" charset="-127"/>
                <a:ea typeface="여기어때 잘난체" panose="020B0600000101010101" pitchFamily="50" charset="-127"/>
                <a:sym typeface="Malgun Gothic"/>
              </a:rPr>
              <a:t>임 호 빈</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 </a:t>
            </a: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소개하지</a:t>
            </a:r>
            <a:r>
              <a:rPr lang="en-US" altLang="ko-KR" sz="4800" dirty="0" smtClean="0">
                <a:solidFill>
                  <a:srgbClr val="3F3F3F"/>
                </a:solidFill>
                <a:latin typeface="여기어때 잘난체" panose="020B0600000101010101" pitchFamily="50" charset="-127"/>
                <a:ea typeface="여기어때 잘난체" panose="020B0600000101010101" pitchFamily="50" charset="-127"/>
                <a:sym typeface="Malgun Gothic"/>
              </a:rPr>
              <a:t>.</a:t>
            </a:r>
            <a:r>
              <a:rPr lang="ko-KR" altLang="en-US" sz="4800" dirty="0" smtClean="0">
                <a:solidFill>
                  <a:srgbClr val="3F3F3F"/>
                </a:solidFill>
                <a:latin typeface="여기어때 잘난체" panose="020B0600000101010101" pitchFamily="50" charset="-127"/>
                <a:ea typeface="여기어때 잘난체" panose="020B0600000101010101" pitchFamily="50" charset="-127"/>
                <a:sym typeface="Malgun Gothic"/>
              </a:rPr>
              <a:t> </a:t>
            </a:r>
            <a:endParaRPr lang="ko-KR" altLang="en-US" sz="4800" dirty="0"/>
          </a:p>
        </p:txBody>
      </p:sp>
      <p:grpSp>
        <p:nvGrpSpPr>
          <p:cNvPr id="25" name="그룹 1009"/>
          <p:cNvGrpSpPr/>
          <p:nvPr/>
        </p:nvGrpSpPr>
        <p:grpSpPr>
          <a:xfrm>
            <a:off x="977358" y="1220958"/>
            <a:ext cx="16330999" cy="55418"/>
            <a:chOff x="977358" y="1220958"/>
            <a:chExt cx="16330999" cy="55418"/>
          </a:xfrm>
        </p:grpSpPr>
        <p:pic>
          <p:nvPicPr>
            <p:cNvPr id="26" name="Object 37"/>
            <p:cNvPicPr>
              <a:picLocks noChangeAspect="1"/>
            </p:cNvPicPr>
            <p:nvPr/>
          </p:nvPicPr>
          <p:blipFill>
            <a:blip r:embed="rId3" cstate="print"/>
            <a:stretch>
              <a:fillRect/>
            </a:stretch>
          </p:blipFill>
          <p:spPr>
            <a:xfrm>
              <a:off x="977358" y="1220958"/>
              <a:ext cx="16330999" cy="55418"/>
            </a:xfrm>
            <a:prstGeom prst="rect">
              <a:avLst/>
            </a:prstGeom>
          </p:spPr>
        </p:pic>
      </p:grpSp>
      <p:sp>
        <p:nvSpPr>
          <p:cNvPr id="27" name="TextBox 26"/>
          <p:cNvSpPr txBox="1"/>
          <p:nvPr/>
        </p:nvSpPr>
        <p:spPr>
          <a:xfrm>
            <a:off x="381000" y="721044"/>
            <a:ext cx="1980011" cy="477054"/>
          </a:xfrm>
          <a:prstGeom prst="rect">
            <a:avLst/>
          </a:prstGeom>
          <a:noFill/>
        </p:spPr>
        <p:txBody>
          <a:bodyPr wrap="square" rtlCol="0">
            <a:spAutoFit/>
          </a:bodyPr>
          <a:lstStyle/>
          <a:p>
            <a:pPr algn="r"/>
            <a:r>
              <a:rPr lang="ko-KR" altLang="en-US" sz="2500" dirty="0">
                <a:solidFill>
                  <a:srgbClr val="3F3F3F"/>
                </a:solidFill>
                <a:latin typeface="여기어때 잘난체" panose="020B0600000101010101" pitchFamily="50" charset="-127"/>
                <a:ea typeface="여기어때 잘난체" panose="020B0600000101010101" pitchFamily="50" charset="-127"/>
                <a:sym typeface="Malgun Gothic"/>
              </a:rPr>
              <a:t>팀 소개 </a:t>
            </a:r>
            <a:endParaRPr lang="ko-KR" altLang="en-US" sz="2500" dirty="0"/>
          </a:p>
        </p:txBody>
      </p:sp>
      <p:sp>
        <p:nvSpPr>
          <p:cNvPr id="11" name="직사각형 10"/>
          <p:cNvSpPr/>
          <p:nvPr/>
        </p:nvSpPr>
        <p:spPr>
          <a:xfrm>
            <a:off x="9601200" y="2980267"/>
            <a:ext cx="9144000" cy="3177793"/>
          </a:xfrm>
          <a:prstGeom prst="rect">
            <a:avLst/>
          </a:prstGeom>
        </p:spPr>
        <p:txBody>
          <a:bodyPr>
            <a:spAutoFit/>
          </a:bodyPr>
          <a:lstStyle/>
          <a:p>
            <a:pPr>
              <a:defRPr/>
            </a:pPr>
            <a:r>
              <a:rPr lang="ko-KR" altLang="en-US"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임 호 빈</a:t>
            </a:r>
            <a:r>
              <a:rPr lang="en-US" altLang="ko-KR" sz="3450" b="1" u="sng" spc="-225" dirty="0" smtClean="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 </a:t>
            </a:r>
            <a:r>
              <a:rPr lang="ko-KR" altLang="en-US" sz="3450" b="1" u="sng" spc="-225" dirty="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어떤 사람</a:t>
            </a:r>
            <a:r>
              <a:rPr lang="en-US" altLang="ko-KR" sz="3450" b="1" u="sng" spc="-225" dirty="0">
                <a:ln w="9525">
                  <a:solidFill>
                    <a:schemeClr val="accent1">
                      <a:shade val="50000"/>
                      <a:alpha val="0"/>
                    </a:schemeClr>
                  </a:solidFill>
                </a:ln>
                <a:solidFill>
                  <a:schemeClr val="dk1"/>
                </a:solidFill>
                <a:latin typeface="여기어때 잘난체" panose="020B0600000101010101" pitchFamily="50" charset="-127"/>
                <a:ea typeface="여기어때 잘난체" panose="020B0600000101010101" pitchFamily="50" charset="-127"/>
              </a:rPr>
              <a:t>?</a:t>
            </a:r>
            <a:endParaRPr lang="en-US" altLang="ko-KR" sz="3450" b="1" spc="-225" dirty="0">
              <a:ln w="9525">
                <a:solidFill>
                  <a:schemeClr val="accent1">
                    <a:shade val="50000"/>
                    <a:alpha val="0"/>
                  </a:schemeClr>
                </a:solidFill>
              </a:ln>
              <a:solidFill>
                <a:schemeClr val="dk1"/>
              </a:solidFill>
              <a:latin typeface="배달의민족 도현"/>
              <a:ea typeface="배달의민족 도현"/>
            </a:endParaRPr>
          </a:p>
          <a:p>
            <a:pPr>
              <a:defRPr/>
            </a:pPr>
            <a:r>
              <a:rPr lang="ko-KR" altLang="en-US" sz="2800" b="1" spc="-225" dirty="0" err="1" smtClean="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rPr>
              <a:t>프리덤을</a:t>
            </a:r>
            <a:r>
              <a:rPr lang="ko-KR" altLang="en-US" sz="2800" b="1" spc="-225" dirty="0" smtClean="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rPr>
              <a:t> 원해 </a:t>
            </a:r>
            <a:endParaRPr lang="en-US" altLang="ko-KR" sz="2800" b="1" spc="-225" dirty="0">
              <a:ln w="9525">
                <a:solidFill>
                  <a:schemeClr val="accent1">
                    <a:shade val="50000"/>
                    <a:alpha val="0"/>
                  </a:schemeClr>
                </a:solidFill>
              </a:ln>
              <a:solidFill>
                <a:srgbClr val="1C94F8"/>
              </a:solidFill>
              <a:latin typeface="맑은 고딕" panose="020B0503020000020004" pitchFamily="50" charset="-127"/>
              <a:ea typeface="맑은 고딕" panose="020B0503020000020004" pitchFamily="50" charset="-127"/>
            </a:endParaRPr>
          </a:p>
          <a:p>
            <a:pPr>
              <a:defRPr/>
            </a:pPr>
            <a:endParaRPr lang="en-US" altLang="ko-KR"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pPr>
              <a:defRPr/>
            </a:pP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29</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살</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전자공학</a:t>
            </a:r>
            <a:endPar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pPr>
              <a:defRPr/>
            </a:pP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ISFJ</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게으르게 있지 않고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해야하는 일은 무조건 함</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a:t>
            </a:r>
            <a:endPar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pPr>
              <a:defRPr/>
            </a:pP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남들 </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앞에서 스포트라이트를 받는 것이 어색하여 발표나 </a:t>
            </a:r>
            <a:endPar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pPr>
              <a:defRPr/>
            </a:pP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이목이 </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집중되면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어색해</a:t>
            </a:r>
            <a:r>
              <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함</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a:t>
            </a:r>
          </a:p>
          <a:p>
            <a:pPr>
              <a:defRPr/>
            </a:pP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특화 </a:t>
            </a:r>
            <a:r>
              <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a:t>
            </a:r>
            <a:r>
              <a:rPr lang="ko-KR" altLang="en-US"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빅데이터</a:t>
            </a:r>
            <a:endParaRPr lang="en-US" altLang="ko-KR" sz="2400" b="1" spc="-225" dirty="0" smtClean="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p:txBody>
      </p:sp>
      <p:pic>
        <p:nvPicPr>
          <p:cNvPr id="2" name="그림 1"/>
          <p:cNvPicPr>
            <a:picLocks noChangeAspect="1"/>
          </p:cNvPicPr>
          <p:nvPr/>
        </p:nvPicPr>
        <p:blipFill>
          <a:blip r:embed="rId4"/>
          <a:stretch>
            <a:fillRect/>
          </a:stretch>
        </p:blipFill>
        <p:spPr>
          <a:xfrm>
            <a:off x="4346029" y="2820585"/>
            <a:ext cx="3807996" cy="2855997"/>
          </a:xfrm>
          <a:prstGeom prst="rect">
            <a:avLst/>
          </a:prstGeom>
        </p:spPr>
      </p:pic>
      <p:pic>
        <p:nvPicPr>
          <p:cNvPr id="3" name="그림 2"/>
          <p:cNvPicPr>
            <a:picLocks noChangeAspect="1"/>
          </p:cNvPicPr>
          <p:nvPr/>
        </p:nvPicPr>
        <p:blipFill>
          <a:blip r:embed="rId5"/>
          <a:stretch>
            <a:fillRect/>
          </a:stretch>
        </p:blipFill>
        <p:spPr>
          <a:xfrm>
            <a:off x="1379472" y="6286500"/>
            <a:ext cx="2343150" cy="2876550"/>
          </a:xfrm>
          <a:prstGeom prst="rect">
            <a:avLst/>
          </a:prstGeom>
        </p:spPr>
      </p:pic>
      <p:pic>
        <p:nvPicPr>
          <p:cNvPr id="4" name="그림 3"/>
          <p:cNvPicPr>
            <a:picLocks noChangeAspect="1"/>
          </p:cNvPicPr>
          <p:nvPr/>
        </p:nvPicPr>
        <p:blipFill>
          <a:blip r:embed="rId6"/>
          <a:stretch>
            <a:fillRect/>
          </a:stretch>
        </p:blipFill>
        <p:spPr>
          <a:xfrm>
            <a:off x="4346029" y="5861825"/>
            <a:ext cx="3200400" cy="4267200"/>
          </a:xfrm>
          <a:prstGeom prst="rect">
            <a:avLst/>
          </a:prstGeom>
        </p:spPr>
      </p:pic>
      <p:pic>
        <p:nvPicPr>
          <p:cNvPr id="19" name="그림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5400" y="3009900"/>
            <a:ext cx="3429595" cy="3503329"/>
          </a:xfrm>
          <a:prstGeom prst="ellipse">
            <a:avLst/>
          </a:prstGeom>
          <a:ln>
            <a:noFill/>
          </a:ln>
          <a:effectLst>
            <a:softEdge rad="112500"/>
          </a:effectLst>
        </p:spPr>
      </p:pic>
      <p:sp>
        <p:nvSpPr>
          <p:cNvPr id="5" name="TextBox 4"/>
          <p:cNvSpPr txBox="1"/>
          <p:nvPr/>
        </p:nvSpPr>
        <p:spPr>
          <a:xfrm>
            <a:off x="9601200" y="6656597"/>
            <a:ext cx="6781800" cy="2677656"/>
          </a:xfrm>
          <a:prstGeom prst="rect">
            <a:avLst/>
          </a:prstGeom>
          <a:noFill/>
        </p:spPr>
        <p:txBody>
          <a:bodyPr wrap="square" rtlCol="0">
            <a:spAutoFit/>
          </a:bodyPr>
          <a:lstStyle/>
          <a:p>
            <a:pPr>
              <a:defRPr/>
            </a:pPr>
            <a:r>
              <a:rPr lang="ko-KR" altLang="en-US" sz="2400" b="1" spc="-225" dirty="0" err="1">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손글씨</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인식 </a:t>
            </a:r>
            <a:r>
              <a:rPr lang="ko-KR" altLang="en-US" sz="2400" b="1" spc="-225" dirty="0" err="1">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머신러닝</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프로그램 제작</a:t>
            </a:r>
          </a:p>
          <a:p>
            <a:pPr>
              <a:defRPr/>
            </a:pP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영어단어퀴즈 어플리케이션 제작</a:t>
            </a:r>
          </a:p>
          <a:p>
            <a:pPr>
              <a:defRPr/>
            </a:pP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반도체 </a:t>
            </a:r>
            <a:r>
              <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8</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대 </a:t>
            </a:r>
            <a:r>
              <a:rPr lang="ko-KR" altLang="en-US" sz="2400" b="1" spc="-225" dirty="0" err="1">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공정실습</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수료</a:t>
            </a:r>
          </a:p>
          <a:p>
            <a:pPr>
              <a:defRPr/>
            </a:pPr>
            <a:r>
              <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AI </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블루투스 스피커 제작</a:t>
            </a:r>
          </a:p>
          <a:p>
            <a:pPr>
              <a:defRPr/>
            </a:pPr>
            <a:r>
              <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1</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년간의 </a:t>
            </a:r>
            <a:r>
              <a:rPr lang="ko-KR" altLang="en-US" sz="2400" b="1" spc="-225" dirty="0" err="1">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미국인턴쉽</a:t>
            </a:r>
            <a:endPar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pPr>
              <a:defRPr/>
            </a:pPr>
            <a:r>
              <a:rPr lang="ko-KR" altLang="en-US" sz="2400" b="1" spc="-225" dirty="0" err="1">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드론자율주행대회</a:t>
            </a:r>
            <a:r>
              <a:rPr lang="ko-KR" altLang="en-US"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rPr>
              <a:t> 우수상</a:t>
            </a:r>
            <a:endParaRPr lang="en-US" altLang="ko-KR" sz="2400" b="1" spc="-225" dirty="0">
              <a:ln w="9525">
                <a:solidFill>
                  <a:schemeClr val="accent1">
                    <a:shade val="50000"/>
                    <a:alpha val="0"/>
                  </a:schemeClr>
                </a:solidFill>
              </a:ln>
              <a:solidFill>
                <a:schemeClr val="dk1"/>
              </a:solidFill>
              <a:latin typeface="맑은 고딕" panose="020B0503020000020004" pitchFamily="50" charset="-127"/>
              <a:ea typeface="맑은 고딕" panose="020B0503020000020004" pitchFamily="50" charset="-127"/>
            </a:endParaRPr>
          </a:p>
          <a:p>
            <a:endParaRPr lang="ko-KR" altLang="en-US" sz="2400" dirty="0"/>
          </a:p>
        </p:txBody>
      </p:sp>
    </p:spTree>
    <p:extLst>
      <p:ext uri="{BB962C8B-B14F-4D97-AF65-F5344CB8AC3E}">
        <p14:creationId xmlns:p14="http://schemas.microsoft.com/office/powerpoint/2010/main" val="110741541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Slide 18">
    <p:bg>
      <p:bgPr>
        <a:solidFill>
          <a:srgbClr val="1C94F8"/>
        </a:solidFill>
        <a:effectLst/>
      </p:bgPr>
    </p:bg>
    <p:spTree>
      <p:nvGrpSpPr>
        <p:cNvPr id="1" name=""/>
        <p:cNvGrpSpPr/>
        <p:nvPr/>
      </p:nvGrpSpPr>
      <p:grpSpPr>
        <a:xfrm>
          <a:off x="0" y="0"/>
          <a:ext cx="0" cy="0"/>
          <a:chOff x="0" y="0"/>
          <a:chExt cx="0" cy="0"/>
        </a:xfrm>
      </p:grpSpPr>
      <p:pic>
        <p:nvPicPr>
          <p:cNvPr id="9" name="Object 1"/>
          <p:cNvPicPr>
            <a:picLocks noChangeAspect="1"/>
          </p:cNvPicPr>
          <p:nvPr/>
        </p:nvPicPr>
        <p:blipFill>
          <a:blip r:embed="rId3" cstate="print"/>
          <a:stretch>
            <a:fillRect/>
          </a:stretch>
        </p:blipFill>
        <p:spPr>
          <a:xfrm>
            <a:off x="2819400" y="3467100"/>
            <a:ext cx="11990476" cy="2628571"/>
          </a:xfrm>
          <a:prstGeom prst="rect">
            <a:avLst/>
          </a:prstGeom>
        </p:spPr>
      </p:pic>
      <p:grpSp>
        <p:nvGrpSpPr>
          <p:cNvPr id="11" name="그룹 1001"/>
          <p:cNvGrpSpPr/>
          <p:nvPr/>
        </p:nvGrpSpPr>
        <p:grpSpPr>
          <a:xfrm flipV="1">
            <a:off x="4445412" y="5703986"/>
            <a:ext cx="9601744" cy="86884"/>
            <a:chOff x="4342857" y="5559536"/>
            <a:chExt cx="2103230" cy="79329"/>
          </a:xfrm>
        </p:grpSpPr>
        <p:pic>
          <p:nvPicPr>
            <p:cNvPr id="12" name="Object 4"/>
            <p:cNvPicPr>
              <a:picLocks noChangeAspect="1"/>
            </p:cNvPicPr>
            <p:nvPr/>
          </p:nvPicPr>
          <p:blipFill>
            <a:blip r:embed="rId4" cstate="print"/>
            <a:stretch>
              <a:fillRect/>
            </a:stretch>
          </p:blipFill>
          <p:spPr>
            <a:xfrm>
              <a:off x="4342857" y="5559536"/>
              <a:ext cx="2103230" cy="79329"/>
            </a:xfrm>
            <a:prstGeom prst="rect">
              <a:avLst/>
            </a:prstGeom>
          </p:spPr>
        </p:pic>
      </p:grpSp>
      <p:sp>
        <p:nvSpPr>
          <p:cNvPr id="13" name="TextBox 12"/>
          <p:cNvSpPr txBox="1"/>
          <p:nvPr/>
        </p:nvSpPr>
        <p:spPr>
          <a:xfrm>
            <a:off x="4531956" y="8167926"/>
            <a:ext cx="9122252" cy="861774"/>
          </a:xfrm>
          <a:prstGeom prst="rect">
            <a:avLst/>
          </a:prstGeom>
          <a:noFill/>
        </p:spPr>
        <p:txBody>
          <a:bodyPr wrap="square" rtlCol="0">
            <a:spAutoFit/>
          </a:bodyPr>
          <a:lstStyle/>
          <a:p>
            <a:pPr algn="ctr"/>
            <a:r>
              <a:rPr lang="en-US" altLang="ko-KR" sz="2500" b="1" dirty="0">
                <a:solidFill>
                  <a:srgbClr val="FFFF00"/>
                </a:solidFill>
                <a:latin typeface="여기어때 잘난체" panose="020B0600000101010101" pitchFamily="50" charset="-127"/>
                <a:ea typeface="여기어때 잘난체" panose="020B0600000101010101" pitchFamily="50" charset="-127"/>
              </a:rPr>
              <a:t>7</a:t>
            </a:r>
            <a:r>
              <a:rPr lang="ko-KR" altLang="en-US" sz="2500" b="1" dirty="0">
                <a:solidFill>
                  <a:srgbClr val="FFFF00"/>
                </a:solidFill>
                <a:latin typeface="여기어때 잘난체" panose="020B0600000101010101" pitchFamily="50" charset="-127"/>
                <a:ea typeface="여기어때 잘난체" panose="020B0600000101010101" pitchFamily="50" charset="-127"/>
              </a:rPr>
              <a:t>조 안 잔다 팀 </a:t>
            </a:r>
            <a:endParaRPr lang="en-US" altLang="ko-KR" sz="2500" b="1" dirty="0">
              <a:solidFill>
                <a:srgbClr val="FFFF00"/>
              </a:solidFill>
              <a:latin typeface="여기어때 잘난체" panose="020B0600000101010101" pitchFamily="50" charset="-127"/>
              <a:ea typeface="여기어때 잘난체" panose="020B0600000101010101" pitchFamily="50" charset="-127"/>
            </a:endParaRPr>
          </a:p>
          <a:p>
            <a:pPr algn="ctr"/>
            <a:r>
              <a:rPr lang="ko-KR" altLang="en-US" sz="2500" b="1" dirty="0">
                <a:solidFill>
                  <a:schemeClr val="bg1"/>
                </a:solidFill>
                <a:latin typeface="여기어때 잘난체" panose="020B0600000101010101" pitchFamily="50" charset="-127"/>
                <a:ea typeface="여기어때 잘난체" panose="020B0600000101010101" pitchFamily="50" charset="-127"/>
              </a:rPr>
              <a:t>김지현 김동빈 이성헌 이주이 </a:t>
            </a:r>
            <a:r>
              <a:rPr lang="ko-KR" altLang="en-US" sz="2500" b="1" dirty="0" err="1">
                <a:solidFill>
                  <a:schemeClr val="bg1"/>
                </a:solidFill>
                <a:latin typeface="여기어때 잘난체" panose="020B0600000101010101" pitchFamily="50" charset="-127"/>
                <a:ea typeface="여기어때 잘난체" panose="020B0600000101010101" pitchFamily="50" charset="-127"/>
              </a:rPr>
              <a:t>임호빈</a:t>
            </a:r>
            <a:endParaRPr lang="ko-KR" altLang="en-US" sz="2500" b="1" dirty="0">
              <a:solidFill>
                <a:schemeClr val="bg1"/>
              </a:solidFill>
              <a:latin typeface="여기어때 잘난체" panose="020B0600000101010101" pitchFamily="50" charset="-127"/>
              <a:ea typeface="여기어때 잘난체" panose="020B0600000101010101" pitchFamily="50" charset="-127"/>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94F8"/>
        </a:solidFill>
        <a:effectLst/>
      </p:bgPr>
    </p:bg>
    <p:spTree>
      <p:nvGrpSpPr>
        <p:cNvPr id="1" name=""/>
        <p:cNvGrpSpPr/>
        <p:nvPr/>
      </p:nvGrpSpPr>
      <p:grpSpPr>
        <a:xfrm>
          <a:off x="0" y="0"/>
          <a:ext cx="0" cy="0"/>
          <a:chOff x="0" y="0"/>
          <a:chExt cx="0" cy="0"/>
        </a:xfrm>
      </p:grpSpPr>
      <p:sp>
        <p:nvSpPr>
          <p:cNvPr id="4" name="TextBox 3"/>
          <p:cNvSpPr txBox="1"/>
          <p:nvPr/>
        </p:nvSpPr>
        <p:spPr>
          <a:xfrm>
            <a:off x="914400" y="4000500"/>
            <a:ext cx="18059400" cy="1938992"/>
          </a:xfrm>
          <a:prstGeom prst="rect">
            <a:avLst/>
          </a:prstGeom>
          <a:noFill/>
        </p:spPr>
        <p:txBody>
          <a:bodyPr wrap="square" rtlCol="0">
            <a:spAutoFit/>
          </a:bodyPr>
          <a:lstStyle/>
          <a:p>
            <a:pPr marL="1371600" indent="-1371600" algn="just">
              <a:buAutoNum type="arabicPeriod"/>
            </a:pPr>
            <a:r>
              <a:rPr lang="ko-KR" altLang="en-US" sz="9600" dirty="0" smtClean="0">
                <a:solidFill>
                  <a:schemeClr val="bg1"/>
                </a:solidFill>
                <a:latin typeface="여기어때 잘난체" panose="020B0600000101010101" pitchFamily="50" charset="-127"/>
                <a:ea typeface="여기어때 잘난체" panose="020B0600000101010101" pitchFamily="50" charset="-127"/>
              </a:rPr>
              <a:t>프로젝트</a:t>
            </a:r>
            <a:r>
              <a:rPr lang="ko-KR" altLang="en-US" sz="12000" dirty="0" smtClean="0">
                <a:solidFill>
                  <a:schemeClr val="bg1"/>
                </a:solidFill>
                <a:latin typeface="여기어때 잘난체" panose="020B0600000101010101" pitchFamily="50" charset="-127"/>
                <a:ea typeface="여기어때 잘난체" panose="020B0600000101010101" pitchFamily="50" charset="-127"/>
              </a:rPr>
              <a:t> </a:t>
            </a:r>
            <a:r>
              <a:rPr lang="ko-KR" altLang="en-US" sz="9500" dirty="0" smtClean="0">
                <a:solidFill>
                  <a:srgbClr val="FFFF00"/>
                </a:solidFill>
                <a:latin typeface="여기어때 잘난체" panose="020B0600000101010101" pitchFamily="50" charset="-127"/>
                <a:ea typeface="여기어때 잘난체" panose="020B0600000101010101" pitchFamily="50" charset="-127"/>
              </a:rPr>
              <a:t>기획 배경</a:t>
            </a:r>
            <a:r>
              <a:rPr lang="ko-KR" altLang="en-US" sz="9500" dirty="0">
                <a:solidFill>
                  <a:srgbClr val="FFFF00"/>
                </a:solidFill>
                <a:latin typeface="여기어때 잘난체" panose="020B0600000101010101" pitchFamily="50" charset="-127"/>
                <a:ea typeface="여기어때 잘난체" panose="020B0600000101010101" pitchFamily="50" charset="-127"/>
              </a:rPr>
              <a:t> </a:t>
            </a:r>
            <a:r>
              <a:rPr lang="ko-KR" altLang="en-US" sz="9500" dirty="0" smtClean="0">
                <a:solidFill>
                  <a:srgbClr val="FFFF00"/>
                </a:solidFill>
                <a:latin typeface="여기어때 잘난체" panose="020B0600000101010101" pitchFamily="50" charset="-127"/>
                <a:ea typeface="여기어때 잘난체" panose="020B0600000101010101" pitchFamily="50" charset="-127"/>
              </a:rPr>
              <a:t>및 소개</a:t>
            </a:r>
            <a:endParaRPr lang="en-US" altLang="ko-KR" sz="9500" dirty="0" smtClean="0">
              <a:solidFill>
                <a:srgbClr val="FFFF00"/>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9844093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1" name="그룹 1011"/>
          <p:cNvGrpSpPr/>
          <p:nvPr/>
        </p:nvGrpSpPr>
        <p:grpSpPr>
          <a:xfrm>
            <a:off x="977358" y="9237411"/>
            <a:ext cx="16330999" cy="55418"/>
            <a:chOff x="977358" y="9073658"/>
            <a:chExt cx="16330999" cy="55418"/>
          </a:xfrm>
        </p:grpSpPr>
        <p:pic>
          <p:nvPicPr>
            <p:cNvPr id="38" name="Object 37"/>
            <p:cNvPicPr>
              <a:picLocks noChangeAspect="1"/>
            </p:cNvPicPr>
            <p:nvPr/>
          </p:nvPicPr>
          <p:blipFill>
            <a:blip r:embed="rId3" cstate="print"/>
            <a:stretch>
              <a:fillRect/>
            </a:stretch>
          </p:blipFill>
          <p:spPr>
            <a:xfrm>
              <a:off x="977358" y="9073658"/>
              <a:ext cx="16330999" cy="55418"/>
            </a:xfrm>
            <a:prstGeom prst="rect">
              <a:avLst/>
            </a:prstGeom>
          </p:spPr>
        </p:pic>
      </p:grpSp>
      <p:grpSp>
        <p:nvGrpSpPr>
          <p:cNvPr id="36" name="그룹 1011"/>
          <p:cNvGrpSpPr/>
          <p:nvPr/>
        </p:nvGrpSpPr>
        <p:grpSpPr>
          <a:xfrm>
            <a:off x="977358" y="1220958"/>
            <a:ext cx="16330999" cy="55418"/>
            <a:chOff x="977358" y="1220958"/>
            <a:chExt cx="16330999" cy="55418"/>
          </a:xfrm>
        </p:grpSpPr>
        <p:pic>
          <p:nvPicPr>
            <p:cNvPr id="37" name="Object 44"/>
            <p:cNvPicPr>
              <a:picLocks noChangeAspect="1"/>
            </p:cNvPicPr>
            <p:nvPr/>
          </p:nvPicPr>
          <p:blipFill>
            <a:blip r:embed="rId3" cstate="print"/>
            <a:stretch>
              <a:fillRect/>
            </a:stretch>
          </p:blipFill>
          <p:spPr>
            <a:xfrm>
              <a:off x="977358" y="1220958"/>
              <a:ext cx="16330999" cy="55418"/>
            </a:xfrm>
            <a:prstGeom prst="rect">
              <a:avLst/>
            </a:prstGeom>
          </p:spPr>
        </p:pic>
      </p:grpSp>
      <p:sp>
        <p:nvSpPr>
          <p:cNvPr id="41" name="TextBox 40"/>
          <p:cNvSpPr txBox="1"/>
          <p:nvPr/>
        </p:nvSpPr>
        <p:spPr>
          <a:xfrm>
            <a:off x="363420" y="718204"/>
            <a:ext cx="3601594" cy="477054"/>
          </a:xfrm>
          <a:prstGeom prst="rect">
            <a:avLst/>
          </a:prstGeom>
          <a:noFill/>
        </p:spPr>
        <p:txBody>
          <a:bodyPr wrap="square" rtlCol="0">
            <a:spAutoFit/>
          </a:bodyPr>
          <a:lstStyle/>
          <a:p>
            <a:pPr algn="r"/>
            <a:r>
              <a:rPr lang="ko-KR" altLang="en-US" sz="2500" dirty="0">
                <a:latin typeface="여기어때 잘난체" panose="020B0600000101010101" pitchFamily="50" charset="-127"/>
                <a:ea typeface="여기어때 잘난체" panose="020B0600000101010101" pitchFamily="50" charset="-127"/>
              </a:rPr>
              <a:t>프로젝트 기획 배경</a:t>
            </a:r>
            <a:endParaRPr lang="ko-KR" altLang="en-US" sz="2500" dirty="0"/>
          </a:p>
        </p:txBody>
      </p:sp>
      <p:grpSp>
        <p:nvGrpSpPr>
          <p:cNvPr id="53" name="그룹 1009"/>
          <p:cNvGrpSpPr/>
          <p:nvPr/>
        </p:nvGrpSpPr>
        <p:grpSpPr>
          <a:xfrm>
            <a:off x="6789471" y="2450698"/>
            <a:ext cx="6703271" cy="1278656"/>
            <a:chOff x="3405967" y="3089269"/>
            <a:chExt cx="4289271" cy="855456"/>
          </a:xfrm>
        </p:grpSpPr>
        <p:pic>
          <p:nvPicPr>
            <p:cNvPr id="54" name="Object 27"/>
            <p:cNvPicPr>
              <a:picLocks noChangeAspect="1"/>
            </p:cNvPicPr>
            <p:nvPr/>
          </p:nvPicPr>
          <p:blipFill>
            <a:blip r:embed="rId4" cstate="print"/>
            <a:stretch>
              <a:fillRect/>
            </a:stretch>
          </p:blipFill>
          <p:spPr>
            <a:xfrm>
              <a:off x="3405967" y="3089269"/>
              <a:ext cx="4289271" cy="855456"/>
            </a:xfrm>
            <a:prstGeom prst="rect">
              <a:avLst/>
            </a:prstGeom>
          </p:spPr>
        </p:pic>
      </p:grpSp>
      <p:grpSp>
        <p:nvGrpSpPr>
          <p:cNvPr id="55" name="그룹 1011"/>
          <p:cNvGrpSpPr/>
          <p:nvPr/>
        </p:nvGrpSpPr>
        <p:grpSpPr>
          <a:xfrm>
            <a:off x="4800600" y="4490545"/>
            <a:ext cx="6703271" cy="1278656"/>
            <a:chOff x="2133333" y="4453983"/>
            <a:chExt cx="4289271" cy="855456"/>
          </a:xfrm>
        </p:grpSpPr>
        <p:pic>
          <p:nvPicPr>
            <p:cNvPr id="56" name="Object 34"/>
            <p:cNvPicPr>
              <a:picLocks noChangeAspect="1"/>
            </p:cNvPicPr>
            <p:nvPr/>
          </p:nvPicPr>
          <p:blipFill>
            <a:blip r:embed="rId5" cstate="print"/>
            <a:stretch>
              <a:fillRect/>
            </a:stretch>
          </p:blipFill>
          <p:spPr>
            <a:xfrm>
              <a:off x="2133333" y="4453983"/>
              <a:ext cx="4289271" cy="855456"/>
            </a:xfrm>
            <a:prstGeom prst="rect">
              <a:avLst/>
            </a:prstGeom>
          </p:spPr>
        </p:pic>
      </p:grpSp>
      <p:grpSp>
        <p:nvGrpSpPr>
          <p:cNvPr id="57" name="그룹 1012"/>
          <p:cNvGrpSpPr/>
          <p:nvPr/>
        </p:nvGrpSpPr>
        <p:grpSpPr>
          <a:xfrm>
            <a:off x="4800600" y="6369148"/>
            <a:ext cx="8632607" cy="116612"/>
            <a:chOff x="2133333" y="5710820"/>
            <a:chExt cx="5523810" cy="78017"/>
          </a:xfrm>
        </p:grpSpPr>
        <p:pic>
          <p:nvPicPr>
            <p:cNvPr id="58" name="Object 38"/>
            <p:cNvPicPr>
              <a:picLocks noChangeAspect="1"/>
            </p:cNvPicPr>
            <p:nvPr/>
          </p:nvPicPr>
          <p:blipFill>
            <a:blip r:embed="rId6" cstate="print"/>
            <a:stretch>
              <a:fillRect/>
            </a:stretch>
          </p:blipFill>
          <p:spPr>
            <a:xfrm>
              <a:off x="2133333" y="5710820"/>
              <a:ext cx="5523810" cy="78017"/>
            </a:xfrm>
            <a:prstGeom prst="rect">
              <a:avLst/>
            </a:prstGeom>
          </p:spPr>
        </p:pic>
      </p:grpSp>
      <p:grpSp>
        <p:nvGrpSpPr>
          <p:cNvPr id="69" name="그룹 1014"/>
          <p:cNvGrpSpPr/>
          <p:nvPr/>
        </p:nvGrpSpPr>
        <p:grpSpPr>
          <a:xfrm>
            <a:off x="6914423" y="7100767"/>
            <a:ext cx="6703271" cy="1278656"/>
            <a:chOff x="3405967" y="6935470"/>
            <a:chExt cx="4289271" cy="855456"/>
          </a:xfrm>
        </p:grpSpPr>
        <p:pic>
          <p:nvPicPr>
            <p:cNvPr id="72" name="Object 45"/>
            <p:cNvPicPr>
              <a:picLocks noChangeAspect="1"/>
            </p:cNvPicPr>
            <p:nvPr/>
          </p:nvPicPr>
          <p:blipFill>
            <a:blip r:embed="rId4" cstate="print"/>
            <a:stretch>
              <a:fillRect/>
            </a:stretch>
          </p:blipFill>
          <p:spPr>
            <a:xfrm>
              <a:off x="3405967" y="6935470"/>
              <a:ext cx="4289271" cy="855456"/>
            </a:xfrm>
            <a:prstGeom prst="rect">
              <a:avLst/>
            </a:prstGeom>
          </p:spPr>
        </p:pic>
      </p:grpSp>
      <p:grpSp>
        <p:nvGrpSpPr>
          <p:cNvPr id="73" name="그룹 1010"/>
          <p:cNvGrpSpPr/>
          <p:nvPr/>
        </p:nvGrpSpPr>
        <p:grpSpPr>
          <a:xfrm>
            <a:off x="4933869" y="2400300"/>
            <a:ext cx="1601427" cy="1312844"/>
            <a:chOff x="6632425" y="4659681"/>
            <a:chExt cx="1024717" cy="878329"/>
          </a:xfrm>
        </p:grpSpPr>
        <p:pic>
          <p:nvPicPr>
            <p:cNvPr id="74" name="Object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2425" y="4659681"/>
              <a:ext cx="1024717" cy="878329"/>
            </a:xfrm>
            <a:prstGeom prst="rect">
              <a:avLst/>
            </a:prstGeom>
          </p:spPr>
        </p:pic>
      </p:grpSp>
      <p:grpSp>
        <p:nvGrpSpPr>
          <p:cNvPr id="75" name="그룹 1010"/>
          <p:cNvGrpSpPr/>
          <p:nvPr/>
        </p:nvGrpSpPr>
        <p:grpSpPr>
          <a:xfrm>
            <a:off x="11805866" y="4428083"/>
            <a:ext cx="1601427" cy="1312844"/>
            <a:chOff x="6632425" y="4659681"/>
            <a:chExt cx="1024717" cy="878329"/>
          </a:xfrm>
        </p:grpSpPr>
        <p:pic>
          <p:nvPicPr>
            <p:cNvPr id="76" name="Object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2425" y="4659681"/>
              <a:ext cx="1024717" cy="878329"/>
            </a:xfrm>
            <a:prstGeom prst="rect">
              <a:avLst/>
            </a:prstGeom>
          </p:spPr>
        </p:pic>
      </p:grpSp>
      <p:grpSp>
        <p:nvGrpSpPr>
          <p:cNvPr id="77" name="그룹 1010"/>
          <p:cNvGrpSpPr/>
          <p:nvPr/>
        </p:nvGrpSpPr>
        <p:grpSpPr>
          <a:xfrm>
            <a:off x="5058820" y="7037730"/>
            <a:ext cx="1601427" cy="1312844"/>
            <a:chOff x="6632425" y="4659681"/>
            <a:chExt cx="1024717" cy="878329"/>
          </a:xfrm>
        </p:grpSpPr>
        <p:pic>
          <p:nvPicPr>
            <p:cNvPr id="78" name="Object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2425" y="4659681"/>
              <a:ext cx="1024717" cy="878329"/>
            </a:xfrm>
            <a:prstGeom prst="rect">
              <a:avLst/>
            </a:prstGeom>
          </p:spPr>
        </p:pic>
      </p:grpSp>
      <p:sp>
        <p:nvSpPr>
          <p:cNvPr id="79" name="TextBox 78"/>
          <p:cNvSpPr txBox="1"/>
          <p:nvPr/>
        </p:nvSpPr>
        <p:spPr>
          <a:xfrm>
            <a:off x="7543800" y="2808599"/>
            <a:ext cx="4796888" cy="523220"/>
          </a:xfrm>
          <a:prstGeom prst="rect">
            <a:avLst/>
          </a:prstGeom>
          <a:noFill/>
        </p:spPr>
        <p:txBody>
          <a:bodyPr wrap="square" rtlCol="0">
            <a:spAutoFit/>
          </a:bodyPr>
          <a:lstStyle/>
          <a:p>
            <a:r>
              <a:rPr lang="ko-KR" altLang="en-US" sz="2800" dirty="0">
                <a:latin typeface="여기어때 잘난체" panose="020B0600000101010101" pitchFamily="50" charset="-127"/>
                <a:ea typeface="여기어때 잘난체" panose="020B0600000101010101" pitchFamily="50" charset="-127"/>
              </a:rPr>
              <a:t>우리 </a:t>
            </a:r>
            <a:r>
              <a:rPr lang="ko-KR" altLang="en-US" sz="2800" dirty="0" smtClean="0">
                <a:latin typeface="여기어때 잘난체" panose="020B0600000101010101" pitchFamily="50" charset="-127"/>
                <a:ea typeface="여기어때 잘난체" panose="020B0600000101010101" pitchFamily="50" charset="-127"/>
              </a:rPr>
              <a:t>언제 만날까</a:t>
            </a:r>
            <a:r>
              <a:rPr lang="en-US" altLang="ko-KR" sz="2800" dirty="0" smtClean="0">
                <a:latin typeface="여기어때 잘난체" panose="020B0600000101010101" pitchFamily="50" charset="-127"/>
                <a:ea typeface="여기어때 잘난체" panose="020B0600000101010101" pitchFamily="50" charset="-127"/>
              </a:rPr>
              <a:t>?</a:t>
            </a:r>
            <a:endParaRPr lang="ko-KR" altLang="en-US" sz="2800" dirty="0">
              <a:latin typeface="여기어때 잘난체" panose="020B0600000101010101" pitchFamily="50" charset="-127"/>
              <a:ea typeface="여기어때 잘난체" panose="020B0600000101010101" pitchFamily="50" charset="-127"/>
            </a:endParaRPr>
          </a:p>
        </p:txBody>
      </p:sp>
      <p:sp>
        <p:nvSpPr>
          <p:cNvPr id="80" name="TextBox 79"/>
          <p:cNvSpPr txBox="1"/>
          <p:nvPr/>
        </p:nvSpPr>
        <p:spPr>
          <a:xfrm>
            <a:off x="5574990" y="4843568"/>
            <a:ext cx="6079877" cy="523220"/>
          </a:xfrm>
          <a:prstGeom prst="rect">
            <a:avLst/>
          </a:prstGeom>
          <a:noFill/>
        </p:spPr>
        <p:txBody>
          <a:bodyPr wrap="square" rtlCol="0">
            <a:spAutoFit/>
          </a:bodyPr>
          <a:lstStyle/>
          <a:p>
            <a:r>
              <a:rPr lang="ko-KR" altLang="en-US" sz="2800" dirty="0" smtClean="0">
                <a:latin typeface="여기어때 잘난체" panose="020B0600000101010101" pitchFamily="50" charset="-127"/>
                <a:ea typeface="여기어때 잘난체" panose="020B0600000101010101" pitchFamily="50" charset="-127"/>
              </a:rPr>
              <a:t>어디서 볼까 </a:t>
            </a:r>
            <a:r>
              <a:rPr lang="en-US" altLang="ko-KR" sz="2800" dirty="0" smtClean="0">
                <a:latin typeface="여기어때 잘난체" panose="020B0600000101010101" pitchFamily="50" charset="-127"/>
                <a:ea typeface="여기어때 잘난체" panose="020B0600000101010101" pitchFamily="50" charset="-127"/>
              </a:rPr>
              <a:t>? </a:t>
            </a:r>
            <a:r>
              <a:rPr lang="ko-KR" altLang="en-US" sz="2800" dirty="0">
                <a:latin typeface="여기어때 잘난체" panose="020B0600000101010101" pitchFamily="50" charset="-127"/>
                <a:ea typeface="여기어때 잘난체" panose="020B0600000101010101" pitchFamily="50" charset="-127"/>
              </a:rPr>
              <a:t>맛집 </a:t>
            </a:r>
            <a:r>
              <a:rPr lang="ko-KR" altLang="en-US" sz="2800" dirty="0" smtClean="0">
                <a:latin typeface="여기어때 잘난체" panose="020B0600000101010101" pitchFamily="50" charset="-127"/>
                <a:ea typeface="여기어때 잘난체" panose="020B0600000101010101" pitchFamily="50" charset="-127"/>
              </a:rPr>
              <a:t>찾아볼까 </a:t>
            </a:r>
            <a:r>
              <a:rPr lang="en-US" altLang="ko-KR" sz="2800" dirty="0" smtClean="0">
                <a:latin typeface="여기어때 잘난체" panose="020B0600000101010101" pitchFamily="50" charset="-127"/>
                <a:ea typeface="여기어때 잘난체" panose="020B0600000101010101" pitchFamily="50" charset="-127"/>
              </a:rPr>
              <a:t>?</a:t>
            </a:r>
            <a:endParaRPr lang="ko-KR" altLang="en-US" sz="2800" dirty="0">
              <a:latin typeface="여기어때 잘난체" panose="020B0600000101010101" pitchFamily="50" charset="-127"/>
              <a:ea typeface="여기어때 잘난체" panose="020B0600000101010101" pitchFamily="50" charset="-127"/>
            </a:endParaRPr>
          </a:p>
        </p:txBody>
      </p:sp>
      <p:sp>
        <p:nvSpPr>
          <p:cNvPr id="81" name="TextBox 80"/>
          <p:cNvSpPr txBox="1"/>
          <p:nvPr/>
        </p:nvSpPr>
        <p:spPr>
          <a:xfrm>
            <a:off x="7543800" y="7263041"/>
            <a:ext cx="6619763" cy="954108"/>
          </a:xfrm>
          <a:prstGeom prst="rect">
            <a:avLst/>
          </a:prstGeom>
          <a:noFill/>
        </p:spPr>
        <p:txBody>
          <a:bodyPr wrap="square" rtlCol="0">
            <a:spAutoFit/>
          </a:bodyPr>
          <a:lstStyle/>
          <a:p>
            <a:r>
              <a:rPr lang="ko-KR" altLang="en-US" sz="2800" dirty="0" smtClean="0">
                <a:latin typeface="여기어때 잘난체" panose="020B0600000101010101" pitchFamily="50" charset="-127"/>
                <a:ea typeface="여기어때 잘난체" panose="020B0600000101010101" pitchFamily="50" charset="-127"/>
              </a:rPr>
              <a:t>한꺼번에 처리할 수 있는 서비스가 없을까 </a:t>
            </a:r>
            <a:r>
              <a:rPr lang="en-US" altLang="ko-KR" sz="2800" dirty="0" smtClean="0">
                <a:latin typeface="여기어때 잘난체" panose="020B0600000101010101" pitchFamily="50" charset="-127"/>
                <a:ea typeface="여기어때 잘난체" panose="020B0600000101010101" pitchFamily="50" charset="-127"/>
              </a:rPr>
              <a:t>?</a:t>
            </a:r>
          </a:p>
        </p:txBody>
      </p:sp>
    </p:spTree>
    <p:extLst>
      <p:ext uri="{BB962C8B-B14F-4D97-AF65-F5344CB8AC3E}">
        <p14:creationId xmlns:p14="http://schemas.microsoft.com/office/powerpoint/2010/main" val="367327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600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1000"/>
                                        <p:tgtEl>
                                          <p:spTgt spid="73"/>
                                        </p:tgtEl>
                                      </p:cBhvr>
                                    </p:animEffect>
                                    <p:anim calcmode="lin" valueType="num">
                                      <p:cBhvr>
                                        <p:cTn id="18" dur="1000" fill="hold"/>
                                        <p:tgtEl>
                                          <p:spTgt spid="73"/>
                                        </p:tgtEl>
                                        <p:attrNameLst>
                                          <p:attrName>ppt_x</p:attrName>
                                        </p:attrNameLst>
                                      </p:cBhvr>
                                      <p:tavLst>
                                        <p:tav tm="0">
                                          <p:val>
                                            <p:strVal val="#ppt_x"/>
                                          </p:val>
                                        </p:tav>
                                        <p:tav tm="100000">
                                          <p:val>
                                            <p:strVal val="#ppt_x"/>
                                          </p:val>
                                        </p:tav>
                                      </p:tavLst>
                                    </p:anim>
                                    <p:anim calcmode="lin" valueType="num">
                                      <p:cBhvr>
                                        <p:cTn id="19" dur="1000" fill="hold"/>
                                        <p:tgtEl>
                                          <p:spTgt spid="7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00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1000"/>
                                        <p:tgtEl>
                                          <p:spTgt spid="75"/>
                                        </p:tgtEl>
                                      </p:cBhvr>
                                    </p:animEffect>
                                    <p:anim calcmode="lin" valueType="num">
                                      <p:cBhvr>
                                        <p:cTn id="23" dur="1000" fill="hold"/>
                                        <p:tgtEl>
                                          <p:spTgt spid="75"/>
                                        </p:tgtEl>
                                        <p:attrNameLst>
                                          <p:attrName>ppt_x</p:attrName>
                                        </p:attrNameLst>
                                      </p:cBhvr>
                                      <p:tavLst>
                                        <p:tav tm="0">
                                          <p:val>
                                            <p:strVal val="#ppt_x"/>
                                          </p:val>
                                        </p:tav>
                                        <p:tav tm="100000">
                                          <p:val>
                                            <p:strVal val="#ppt_x"/>
                                          </p:val>
                                        </p:tav>
                                      </p:tavLst>
                                    </p:anim>
                                    <p:anim calcmode="lin" valueType="num">
                                      <p:cBhvr>
                                        <p:cTn id="24" dur="1000" fill="hold"/>
                                        <p:tgtEl>
                                          <p:spTgt spid="7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1000"/>
                                        <p:tgtEl>
                                          <p:spTgt spid="79"/>
                                        </p:tgtEl>
                                      </p:cBhvr>
                                    </p:animEffect>
                                    <p:anim calcmode="lin" valueType="num">
                                      <p:cBhvr>
                                        <p:cTn id="28" dur="1000" fill="hold"/>
                                        <p:tgtEl>
                                          <p:spTgt spid="79"/>
                                        </p:tgtEl>
                                        <p:attrNameLst>
                                          <p:attrName>ppt_x</p:attrName>
                                        </p:attrNameLst>
                                      </p:cBhvr>
                                      <p:tavLst>
                                        <p:tav tm="0">
                                          <p:val>
                                            <p:strVal val="#ppt_x"/>
                                          </p:val>
                                        </p:tav>
                                        <p:tav tm="100000">
                                          <p:val>
                                            <p:strVal val="#ppt_x"/>
                                          </p:val>
                                        </p:tav>
                                      </p:tavLst>
                                    </p:anim>
                                    <p:anim calcmode="lin" valueType="num">
                                      <p:cBhvr>
                                        <p:cTn id="29" dur="10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60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1000"/>
                                        <p:tgtEl>
                                          <p:spTgt spid="80"/>
                                        </p:tgtEl>
                                      </p:cBhvr>
                                    </p:animEffect>
                                    <p:anim calcmode="lin" valueType="num">
                                      <p:cBhvr>
                                        <p:cTn id="33" dur="1000" fill="hold"/>
                                        <p:tgtEl>
                                          <p:spTgt spid="80"/>
                                        </p:tgtEl>
                                        <p:attrNameLst>
                                          <p:attrName>ppt_x</p:attrName>
                                        </p:attrNameLst>
                                      </p:cBhvr>
                                      <p:tavLst>
                                        <p:tav tm="0">
                                          <p:val>
                                            <p:strVal val="#ppt_x"/>
                                          </p:val>
                                        </p:tav>
                                        <p:tav tm="100000">
                                          <p:val>
                                            <p:strVal val="#ppt_x"/>
                                          </p:val>
                                        </p:tav>
                                      </p:tavLst>
                                    </p:anim>
                                    <p:anim calcmode="lin" valueType="num">
                                      <p:cBhvr>
                                        <p:cTn id="34"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1000"/>
                                        <p:tgtEl>
                                          <p:spTgt spid="57"/>
                                        </p:tgtEl>
                                      </p:cBhvr>
                                    </p:animEffect>
                                    <p:anim calcmode="lin" valueType="num">
                                      <p:cBhvr>
                                        <p:cTn id="40" dur="1000" fill="hold"/>
                                        <p:tgtEl>
                                          <p:spTgt spid="57"/>
                                        </p:tgtEl>
                                        <p:attrNameLst>
                                          <p:attrName>ppt_x</p:attrName>
                                        </p:attrNameLst>
                                      </p:cBhvr>
                                      <p:tavLst>
                                        <p:tav tm="0">
                                          <p:val>
                                            <p:strVal val="#ppt_x"/>
                                          </p:val>
                                        </p:tav>
                                        <p:tav tm="100000">
                                          <p:val>
                                            <p:strVal val="#ppt_x"/>
                                          </p:val>
                                        </p:tav>
                                      </p:tavLst>
                                    </p:anim>
                                    <p:anim calcmode="lin" valueType="num">
                                      <p:cBhvr>
                                        <p:cTn id="41" dur="1000" fill="hold"/>
                                        <p:tgtEl>
                                          <p:spTgt spid="57"/>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1000"/>
                                        <p:tgtEl>
                                          <p:spTgt spid="69"/>
                                        </p:tgtEl>
                                      </p:cBhvr>
                                    </p:animEffect>
                                    <p:anim calcmode="lin" valueType="num">
                                      <p:cBhvr>
                                        <p:cTn id="45" dur="1000" fill="hold"/>
                                        <p:tgtEl>
                                          <p:spTgt spid="69"/>
                                        </p:tgtEl>
                                        <p:attrNameLst>
                                          <p:attrName>ppt_x</p:attrName>
                                        </p:attrNameLst>
                                      </p:cBhvr>
                                      <p:tavLst>
                                        <p:tav tm="0">
                                          <p:val>
                                            <p:strVal val="#ppt_x"/>
                                          </p:val>
                                        </p:tav>
                                        <p:tav tm="100000">
                                          <p:val>
                                            <p:strVal val="#ppt_x"/>
                                          </p:val>
                                        </p:tav>
                                      </p:tavLst>
                                    </p:anim>
                                    <p:anim calcmode="lin" valueType="num">
                                      <p:cBhvr>
                                        <p:cTn id="46" dur="1000" fill="hold"/>
                                        <p:tgtEl>
                                          <p:spTgt spid="6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1000"/>
                                        <p:tgtEl>
                                          <p:spTgt spid="77"/>
                                        </p:tgtEl>
                                      </p:cBhvr>
                                    </p:animEffect>
                                    <p:anim calcmode="lin" valueType="num">
                                      <p:cBhvr>
                                        <p:cTn id="50" dur="1000" fill="hold"/>
                                        <p:tgtEl>
                                          <p:spTgt spid="77"/>
                                        </p:tgtEl>
                                        <p:attrNameLst>
                                          <p:attrName>ppt_x</p:attrName>
                                        </p:attrNameLst>
                                      </p:cBhvr>
                                      <p:tavLst>
                                        <p:tav tm="0">
                                          <p:val>
                                            <p:strVal val="#ppt_x"/>
                                          </p:val>
                                        </p:tav>
                                        <p:tav tm="100000">
                                          <p:val>
                                            <p:strVal val="#ppt_x"/>
                                          </p:val>
                                        </p:tav>
                                      </p:tavLst>
                                    </p:anim>
                                    <p:anim calcmode="lin" valueType="num">
                                      <p:cBhvr>
                                        <p:cTn id="51" dur="1000" fill="hold"/>
                                        <p:tgtEl>
                                          <p:spTgt spid="7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1000"/>
                                        <p:tgtEl>
                                          <p:spTgt spid="81"/>
                                        </p:tgtEl>
                                      </p:cBhvr>
                                    </p:animEffect>
                                    <p:anim calcmode="lin" valueType="num">
                                      <p:cBhvr>
                                        <p:cTn id="55" dur="1000" fill="hold"/>
                                        <p:tgtEl>
                                          <p:spTgt spid="81"/>
                                        </p:tgtEl>
                                        <p:attrNameLst>
                                          <p:attrName>ppt_x</p:attrName>
                                        </p:attrNameLst>
                                      </p:cBhvr>
                                      <p:tavLst>
                                        <p:tav tm="0">
                                          <p:val>
                                            <p:strVal val="#ppt_x"/>
                                          </p:val>
                                        </p:tav>
                                        <p:tav tm="100000">
                                          <p:val>
                                            <p:strVal val="#ppt_x"/>
                                          </p:val>
                                        </p:tav>
                                      </p:tavLst>
                                    </p:anim>
                                    <p:anim calcmode="lin" valueType="num">
                                      <p:cBhvr>
                                        <p:cTn id="5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1" name="그룹 1011"/>
          <p:cNvGrpSpPr/>
          <p:nvPr/>
        </p:nvGrpSpPr>
        <p:grpSpPr>
          <a:xfrm>
            <a:off x="977358" y="9237411"/>
            <a:ext cx="16330999" cy="55418"/>
            <a:chOff x="977358" y="9073658"/>
            <a:chExt cx="16330999" cy="55418"/>
          </a:xfrm>
        </p:grpSpPr>
        <p:pic>
          <p:nvPicPr>
            <p:cNvPr id="38" name="Object 37"/>
            <p:cNvPicPr>
              <a:picLocks noChangeAspect="1"/>
            </p:cNvPicPr>
            <p:nvPr/>
          </p:nvPicPr>
          <p:blipFill>
            <a:blip r:embed="rId3" cstate="print"/>
            <a:stretch>
              <a:fillRect/>
            </a:stretch>
          </p:blipFill>
          <p:spPr>
            <a:xfrm>
              <a:off x="977358" y="9073658"/>
              <a:ext cx="16330999" cy="55418"/>
            </a:xfrm>
            <a:prstGeom prst="rect">
              <a:avLst/>
            </a:prstGeom>
          </p:spPr>
        </p:pic>
      </p:grpSp>
      <p:grpSp>
        <p:nvGrpSpPr>
          <p:cNvPr id="36" name="그룹 1011"/>
          <p:cNvGrpSpPr/>
          <p:nvPr/>
        </p:nvGrpSpPr>
        <p:grpSpPr>
          <a:xfrm>
            <a:off x="977358" y="1220958"/>
            <a:ext cx="16330999" cy="55418"/>
            <a:chOff x="977358" y="1220958"/>
            <a:chExt cx="16330999" cy="55418"/>
          </a:xfrm>
        </p:grpSpPr>
        <p:pic>
          <p:nvPicPr>
            <p:cNvPr id="37" name="Object 44"/>
            <p:cNvPicPr>
              <a:picLocks noChangeAspect="1"/>
            </p:cNvPicPr>
            <p:nvPr/>
          </p:nvPicPr>
          <p:blipFill>
            <a:blip r:embed="rId3" cstate="print"/>
            <a:stretch>
              <a:fillRect/>
            </a:stretch>
          </p:blipFill>
          <p:spPr>
            <a:xfrm>
              <a:off x="977358" y="1220958"/>
              <a:ext cx="16330999" cy="55418"/>
            </a:xfrm>
            <a:prstGeom prst="rect">
              <a:avLst/>
            </a:prstGeom>
          </p:spPr>
        </p:pic>
      </p:grpSp>
      <p:sp>
        <p:nvSpPr>
          <p:cNvPr id="41" name="TextBox 40"/>
          <p:cNvSpPr txBox="1"/>
          <p:nvPr/>
        </p:nvSpPr>
        <p:spPr>
          <a:xfrm>
            <a:off x="363420" y="718204"/>
            <a:ext cx="3601594" cy="477054"/>
          </a:xfrm>
          <a:prstGeom prst="rect">
            <a:avLst/>
          </a:prstGeom>
          <a:noFill/>
        </p:spPr>
        <p:txBody>
          <a:bodyPr wrap="square" rtlCol="0">
            <a:spAutoFit/>
          </a:bodyPr>
          <a:lstStyle/>
          <a:p>
            <a:pPr algn="r"/>
            <a:r>
              <a:rPr lang="ko-KR" altLang="en-US" sz="2500" dirty="0">
                <a:latin typeface="여기어때 잘난체" panose="020B0600000101010101" pitchFamily="50" charset="-127"/>
                <a:ea typeface="여기어때 잘난체" panose="020B0600000101010101" pitchFamily="50" charset="-127"/>
              </a:rPr>
              <a:t>프로젝트 기획 배경</a:t>
            </a:r>
            <a:endParaRPr lang="ko-KR" altLang="en-US" sz="2500" dirty="0"/>
          </a:p>
        </p:txBody>
      </p:sp>
      <p:grpSp>
        <p:nvGrpSpPr>
          <p:cNvPr id="3" name="그룹 2"/>
          <p:cNvGrpSpPr/>
          <p:nvPr/>
        </p:nvGrpSpPr>
        <p:grpSpPr>
          <a:xfrm>
            <a:off x="3657600" y="3238500"/>
            <a:ext cx="11049000" cy="3962400"/>
            <a:chOff x="5201252" y="3796241"/>
            <a:chExt cx="7489790" cy="2612586"/>
          </a:xfrm>
        </p:grpSpPr>
        <p:sp>
          <p:nvSpPr>
            <p:cNvPr id="40" name="타원 39"/>
            <p:cNvSpPr/>
            <p:nvPr/>
          </p:nvSpPr>
          <p:spPr>
            <a:xfrm>
              <a:off x="9906000" y="3796241"/>
              <a:ext cx="2785042" cy="2607856"/>
            </a:xfrm>
            <a:prstGeom prst="ellipse">
              <a:avLst/>
            </a:prstGeom>
            <a:solidFill>
              <a:srgbClr val="1C9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10803628" y="4549872"/>
              <a:ext cx="1474779" cy="1075533"/>
            </a:xfrm>
            <a:prstGeom prst="rect">
              <a:avLst/>
            </a:prstGeom>
            <a:noFill/>
          </p:spPr>
          <p:txBody>
            <a:bodyPr wrap="square" rtlCol="0">
              <a:spAutoFit/>
            </a:bodyPr>
            <a:lstStyle/>
            <a:p>
              <a:r>
                <a:rPr lang="ko-KR" altLang="en-US" sz="5000" dirty="0" smtClean="0">
                  <a:latin typeface="여기어때 잘난체" panose="020B0600000101010101" pitchFamily="50" charset="-127"/>
                  <a:ea typeface="여기어때 잘난체" panose="020B0600000101010101" pitchFamily="50" charset="-127"/>
                </a:rPr>
                <a:t>장소</a:t>
              </a:r>
              <a:endParaRPr lang="en-US" altLang="ko-KR" sz="5000" dirty="0" smtClean="0">
                <a:latin typeface="여기어때 잘난체" panose="020B0600000101010101" pitchFamily="50" charset="-127"/>
                <a:ea typeface="여기어때 잘난체" panose="020B0600000101010101" pitchFamily="50" charset="-127"/>
              </a:endParaRPr>
            </a:p>
            <a:p>
              <a:r>
                <a:rPr lang="ko-KR" altLang="en-US" sz="5000" dirty="0" smtClean="0">
                  <a:latin typeface="여기어때 잘난체" panose="020B0600000101010101" pitchFamily="50" charset="-127"/>
                  <a:ea typeface="여기어때 잘난체" panose="020B0600000101010101" pitchFamily="50" charset="-127"/>
                </a:rPr>
                <a:t>선정</a:t>
              </a:r>
              <a:endParaRPr lang="ko-KR" altLang="en-US" sz="5000" dirty="0">
                <a:latin typeface="여기어때 잘난체" panose="020B0600000101010101" pitchFamily="50" charset="-127"/>
                <a:ea typeface="여기어때 잘난체" panose="020B0600000101010101" pitchFamily="50" charset="-127"/>
              </a:endParaRPr>
            </a:p>
          </p:txBody>
        </p:sp>
        <p:sp>
          <p:nvSpPr>
            <p:cNvPr id="42" name="타원 41"/>
            <p:cNvSpPr/>
            <p:nvPr/>
          </p:nvSpPr>
          <p:spPr>
            <a:xfrm>
              <a:off x="7480086" y="3814755"/>
              <a:ext cx="2678325" cy="2594072"/>
            </a:xfrm>
            <a:prstGeom prst="ellipse">
              <a:avLst/>
            </a:prstGeom>
            <a:solidFill>
              <a:srgbClr val="1C94F8">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p:cNvSpPr/>
            <p:nvPr/>
          </p:nvSpPr>
          <p:spPr>
            <a:xfrm>
              <a:off x="5201252" y="3814755"/>
              <a:ext cx="2653139" cy="2589342"/>
            </a:xfrm>
            <a:prstGeom prst="ellipse">
              <a:avLst/>
            </a:prstGeom>
            <a:solidFill>
              <a:srgbClr val="1C94F8">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p:cNvSpPr txBox="1"/>
            <p:nvPr/>
          </p:nvSpPr>
          <p:spPr>
            <a:xfrm>
              <a:off x="6005307" y="4549872"/>
              <a:ext cx="1474779" cy="1075533"/>
            </a:xfrm>
            <a:prstGeom prst="rect">
              <a:avLst/>
            </a:prstGeom>
            <a:noFill/>
          </p:spPr>
          <p:txBody>
            <a:bodyPr wrap="square" rtlCol="0">
              <a:spAutoFit/>
            </a:bodyPr>
            <a:lstStyle/>
            <a:p>
              <a:r>
                <a:rPr lang="ko-KR" altLang="en-US" sz="5000" dirty="0" smtClean="0">
                  <a:latin typeface="여기어때 잘난체" panose="020B0600000101010101" pitchFamily="50" charset="-127"/>
                  <a:ea typeface="여기어때 잘난체" panose="020B0600000101010101" pitchFamily="50" charset="-127"/>
                </a:rPr>
                <a:t>일정</a:t>
              </a:r>
              <a:endParaRPr lang="en-US" altLang="ko-KR" sz="5000" dirty="0" smtClean="0">
                <a:latin typeface="여기어때 잘난체" panose="020B0600000101010101" pitchFamily="50" charset="-127"/>
                <a:ea typeface="여기어때 잘난체" panose="020B0600000101010101" pitchFamily="50" charset="-127"/>
              </a:endParaRPr>
            </a:p>
            <a:p>
              <a:r>
                <a:rPr lang="ko-KR" altLang="en-US" sz="5000" dirty="0" smtClean="0">
                  <a:latin typeface="여기어때 잘난체" panose="020B0600000101010101" pitchFamily="50" charset="-127"/>
                  <a:ea typeface="여기어때 잘난체" panose="020B0600000101010101" pitchFamily="50" charset="-127"/>
                </a:rPr>
                <a:t>조율</a:t>
              </a:r>
              <a:endParaRPr lang="en-US" altLang="ko-KR" sz="5000" dirty="0" smtClean="0">
                <a:latin typeface="여기어때 잘난체" panose="020B0600000101010101" pitchFamily="50" charset="-127"/>
                <a:ea typeface="여기어때 잘난체" panose="020B0600000101010101" pitchFamily="50" charset="-127"/>
              </a:endParaRPr>
            </a:p>
          </p:txBody>
        </p:sp>
        <p:sp>
          <p:nvSpPr>
            <p:cNvPr id="45" name="TextBox 44"/>
            <p:cNvSpPr txBox="1"/>
            <p:nvPr/>
          </p:nvSpPr>
          <p:spPr>
            <a:xfrm>
              <a:off x="8352129" y="4549872"/>
              <a:ext cx="1474779" cy="1075533"/>
            </a:xfrm>
            <a:prstGeom prst="rect">
              <a:avLst/>
            </a:prstGeom>
            <a:noFill/>
          </p:spPr>
          <p:txBody>
            <a:bodyPr wrap="square" rtlCol="0">
              <a:spAutoFit/>
            </a:bodyPr>
            <a:lstStyle/>
            <a:p>
              <a:r>
                <a:rPr lang="ko-KR" altLang="en-US" sz="5000" dirty="0" smtClean="0">
                  <a:latin typeface="여기어때 잘난체" panose="020B0600000101010101" pitchFamily="50" charset="-127"/>
                  <a:ea typeface="여기어때 잘난체" panose="020B0600000101010101" pitchFamily="50" charset="-127"/>
                </a:rPr>
                <a:t>모임</a:t>
              </a:r>
              <a:endParaRPr lang="en-US" altLang="ko-KR" sz="5000" dirty="0" smtClean="0">
                <a:latin typeface="여기어때 잘난체" panose="020B0600000101010101" pitchFamily="50" charset="-127"/>
                <a:ea typeface="여기어때 잘난체" panose="020B0600000101010101" pitchFamily="50" charset="-127"/>
              </a:endParaRPr>
            </a:p>
            <a:p>
              <a:r>
                <a:rPr lang="ko-KR" altLang="en-US" sz="5000" dirty="0" smtClean="0">
                  <a:latin typeface="여기어때 잘난체" panose="020B0600000101010101" pitchFamily="50" charset="-127"/>
                  <a:ea typeface="여기어때 잘난체" panose="020B0600000101010101" pitchFamily="50" charset="-127"/>
                </a:rPr>
                <a:t>관리</a:t>
              </a:r>
              <a:endParaRPr lang="ko-KR" altLang="en-US" sz="5000" dirty="0">
                <a:latin typeface="여기어때 잘난체" panose="020B0600000101010101" pitchFamily="50" charset="-127"/>
                <a:ea typeface="여기어때 잘난체" panose="020B0600000101010101" pitchFamily="50" charset="-127"/>
              </a:endParaRPr>
            </a:p>
          </p:txBody>
        </p:sp>
      </p:grpSp>
    </p:spTree>
    <p:extLst>
      <p:ext uri="{BB962C8B-B14F-4D97-AF65-F5344CB8AC3E}">
        <p14:creationId xmlns:p14="http://schemas.microsoft.com/office/powerpoint/2010/main" val="6809730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grpSp>
        <p:nvGrpSpPr>
          <p:cNvPr id="1011" name="그룹 1011"/>
          <p:cNvGrpSpPr/>
          <p:nvPr/>
        </p:nvGrpSpPr>
        <p:grpSpPr>
          <a:xfrm>
            <a:off x="977358" y="1220958"/>
            <a:ext cx="16330999" cy="55418"/>
            <a:chOff x="977358" y="1220958"/>
            <a:chExt cx="16330999" cy="55418"/>
          </a:xfrm>
        </p:grpSpPr>
        <p:pic>
          <p:nvPicPr>
            <p:cNvPr id="45" name="Object 44"/>
            <p:cNvPicPr>
              <a:picLocks noChangeAspect="1"/>
            </p:cNvPicPr>
            <p:nvPr/>
          </p:nvPicPr>
          <p:blipFill>
            <a:blip r:embed="rId3" cstate="print"/>
            <a:stretch>
              <a:fillRect/>
            </a:stretch>
          </p:blipFill>
          <p:spPr>
            <a:xfrm>
              <a:off x="977358" y="1220958"/>
              <a:ext cx="16330999" cy="55418"/>
            </a:xfrm>
            <a:prstGeom prst="rect">
              <a:avLst/>
            </a:prstGeom>
          </p:spPr>
        </p:pic>
      </p:grpSp>
      <p:grpSp>
        <p:nvGrpSpPr>
          <p:cNvPr id="1012" name="그룹 1012"/>
          <p:cNvGrpSpPr/>
          <p:nvPr/>
        </p:nvGrpSpPr>
        <p:grpSpPr>
          <a:xfrm>
            <a:off x="977358" y="9073658"/>
            <a:ext cx="16330999" cy="55418"/>
            <a:chOff x="977358" y="9073658"/>
            <a:chExt cx="16330999" cy="55418"/>
          </a:xfrm>
        </p:grpSpPr>
        <p:pic>
          <p:nvPicPr>
            <p:cNvPr id="48" name="Object 47"/>
            <p:cNvPicPr>
              <a:picLocks noChangeAspect="1"/>
            </p:cNvPicPr>
            <p:nvPr/>
          </p:nvPicPr>
          <p:blipFill>
            <a:blip r:embed="rId3" cstate="print"/>
            <a:stretch>
              <a:fillRect/>
            </a:stretch>
          </p:blipFill>
          <p:spPr>
            <a:xfrm>
              <a:off x="977358" y="9073658"/>
              <a:ext cx="16330999" cy="55418"/>
            </a:xfrm>
            <a:prstGeom prst="rect">
              <a:avLst/>
            </a:prstGeom>
          </p:spPr>
        </p:pic>
      </p:grpSp>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15015">
            <a:off x="8984546" y="3233614"/>
            <a:ext cx="3841200" cy="2747482"/>
          </a:xfrm>
          <a:prstGeom prst="rect">
            <a:avLst/>
          </a:prstGeom>
        </p:spPr>
      </p:pic>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5298">
            <a:off x="6073215" y="2737074"/>
            <a:ext cx="3437983" cy="1430402"/>
          </a:xfrm>
          <a:prstGeom prst="rect">
            <a:avLst/>
          </a:prstGeom>
        </p:spPr>
      </p:pic>
      <p:pic>
        <p:nvPicPr>
          <p:cNvPr id="12" name="그림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14394">
            <a:off x="6986640" y="4638617"/>
            <a:ext cx="1173397" cy="1278003"/>
          </a:xfrm>
          <a:prstGeom prst="rect">
            <a:avLst/>
          </a:prstGeom>
        </p:spPr>
      </p:pic>
      <p:sp>
        <p:nvSpPr>
          <p:cNvPr id="32" name="TextBox 31"/>
          <p:cNvSpPr txBox="1"/>
          <p:nvPr/>
        </p:nvSpPr>
        <p:spPr>
          <a:xfrm>
            <a:off x="977358" y="9201244"/>
            <a:ext cx="10002230" cy="369332"/>
          </a:xfrm>
          <a:prstGeom prst="rect">
            <a:avLst/>
          </a:prstGeom>
          <a:noFill/>
        </p:spPr>
        <p:txBody>
          <a:bodyPr wrap="square" rtlCol="0">
            <a:spAutoFit/>
          </a:bodyPr>
          <a:lstStyle/>
          <a:p>
            <a:r>
              <a:rPr lang="ko-KR" altLang="en-US" dirty="0" err="1">
                <a:solidFill>
                  <a:schemeClr val="bg1">
                    <a:lumMod val="65000"/>
                  </a:schemeClr>
                </a:solidFill>
              </a:rPr>
              <a:t>레쓰밋</a:t>
            </a:r>
            <a:r>
              <a:rPr lang="ko-KR" altLang="en-US" dirty="0">
                <a:solidFill>
                  <a:schemeClr val="bg1">
                    <a:lumMod val="65000"/>
                  </a:schemeClr>
                </a:solidFill>
              </a:rPr>
              <a:t> </a:t>
            </a:r>
            <a:r>
              <a:rPr lang="en-US" altLang="ko-KR" dirty="0">
                <a:solidFill>
                  <a:schemeClr val="bg1">
                    <a:lumMod val="65000"/>
                  </a:schemeClr>
                </a:solidFill>
              </a:rPr>
              <a:t>: ＂</a:t>
            </a:r>
            <a:r>
              <a:rPr lang="ko-KR" altLang="en-US" dirty="0">
                <a:solidFill>
                  <a:schemeClr val="bg1">
                    <a:lumMod val="65000"/>
                  </a:schemeClr>
                </a:solidFill>
              </a:rPr>
              <a:t>우리 만나자</a:t>
            </a:r>
            <a:r>
              <a:rPr lang="en-US" altLang="ko-KR" dirty="0">
                <a:solidFill>
                  <a:schemeClr val="bg1">
                    <a:lumMod val="65000"/>
                  </a:schemeClr>
                </a:solidFill>
              </a:rPr>
              <a:t>“ + </a:t>
            </a:r>
            <a:r>
              <a:rPr lang="ko-KR" altLang="en-US" dirty="0">
                <a:solidFill>
                  <a:schemeClr val="bg1">
                    <a:lumMod val="65000"/>
                  </a:schemeClr>
                </a:solidFill>
              </a:rPr>
              <a:t>대중적인 </a:t>
            </a:r>
            <a:r>
              <a:rPr lang="ko-KR" altLang="en-US" dirty="0" err="1">
                <a:solidFill>
                  <a:schemeClr val="bg1">
                    <a:lumMod val="65000"/>
                  </a:schemeClr>
                </a:solidFill>
              </a:rPr>
              <a:t>캔커피</a:t>
            </a:r>
            <a:r>
              <a:rPr lang="ko-KR" altLang="en-US" dirty="0">
                <a:solidFill>
                  <a:schemeClr val="bg1">
                    <a:lumMod val="65000"/>
                  </a:schemeClr>
                </a:solidFill>
              </a:rPr>
              <a:t> </a:t>
            </a:r>
            <a:r>
              <a:rPr lang="en-US" altLang="ko-KR" dirty="0">
                <a:solidFill>
                  <a:schemeClr val="bg1">
                    <a:lumMod val="65000"/>
                  </a:schemeClr>
                </a:solidFill>
              </a:rPr>
              <a:t>‘</a:t>
            </a:r>
            <a:r>
              <a:rPr lang="ko-KR" altLang="en-US" dirty="0" err="1">
                <a:solidFill>
                  <a:schemeClr val="bg1">
                    <a:lumMod val="65000"/>
                  </a:schemeClr>
                </a:solidFill>
              </a:rPr>
              <a:t>레쓰비</a:t>
            </a:r>
            <a:r>
              <a:rPr lang="en-US" altLang="ko-KR" dirty="0">
                <a:solidFill>
                  <a:schemeClr val="bg1">
                    <a:lumMod val="65000"/>
                  </a:schemeClr>
                </a:solidFill>
              </a:rPr>
              <a:t>＇</a:t>
            </a:r>
            <a:r>
              <a:rPr lang="ko-KR" altLang="en-US" dirty="0">
                <a:solidFill>
                  <a:schemeClr val="bg1">
                    <a:lumMod val="65000"/>
                  </a:schemeClr>
                </a:solidFill>
              </a:rPr>
              <a:t>의 조합을 이룬 </a:t>
            </a:r>
            <a:r>
              <a:rPr lang="ko-KR" altLang="en-US" dirty="0" err="1">
                <a:solidFill>
                  <a:schemeClr val="bg1">
                    <a:lumMod val="65000"/>
                  </a:schemeClr>
                </a:solidFill>
              </a:rPr>
              <a:t>프로젝트명</a:t>
            </a:r>
            <a:endParaRPr lang="ko-KR" altLang="en-US" dirty="0">
              <a:solidFill>
                <a:schemeClr val="bg1">
                  <a:lumMod val="65000"/>
                </a:schemeClr>
              </a:solidFill>
            </a:endParaRPr>
          </a:p>
        </p:txBody>
      </p:sp>
      <p:sp>
        <p:nvSpPr>
          <p:cNvPr id="2" name="TextBox 1"/>
          <p:cNvSpPr txBox="1"/>
          <p:nvPr/>
        </p:nvSpPr>
        <p:spPr>
          <a:xfrm>
            <a:off x="3124200" y="7027170"/>
            <a:ext cx="12862561" cy="1077218"/>
          </a:xfrm>
          <a:prstGeom prst="rect">
            <a:avLst/>
          </a:prstGeom>
          <a:noFill/>
        </p:spPr>
        <p:txBody>
          <a:bodyPr wrap="square" rtlCol="0">
            <a:spAutoFit/>
          </a:bodyPr>
          <a:lstStyle/>
          <a:p>
            <a:pPr algn="ctr"/>
            <a:r>
              <a:rPr lang="en-US" altLang="ko-KR" sz="3200" b="1" dirty="0" smtClean="0">
                <a:latin typeface="여기어때 잘난체" panose="020B0600000101010101" pitchFamily="50" charset="-127"/>
                <a:ea typeface="여기어때 잘난체" panose="020B0600000101010101" pitchFamily="50" charset="-127"/>
              </a:rPr>
              <a:t>“</a:t>
            </a:r>
            <a:r>
              <a:rPr lang="ko-KR" altLang="ko-KR" sz="3200" dirty="0">
                <a:latin typeface="여기어때 잘난체" panose="020B0600000101010101" pitchFamily="50" charset="-127"/>
                <a:ea typeface="여기어때 잘난체" panose="020B0600000101010101" pitchFamily="50" charset="-127"/>
              </a:rPr>
              <a:t>사람들이 모여 약속을 정할 때 </a:t>
            </a:r>
            <a:r>
              <a:rPr lang="ko-KR" altLang="ko-KR" sz="3200" dirty="0" smtClean="0">
                <a:solidFill>
                  <a:srgbClr val="1C94F8"/>
                </a:solidFill>
                <a:latin typeface="여기어때 잘난체" panose="020B0600000101010101" pitchFamily="50" charset="-127"/>
                <a:ea typeface="여기어때 잘난체" panose="020B0600000101010101" pitchFamily="50" charset="-127"/>
              </a:rPr>
              <a:t>시간과 장소를 합리적으로 정할 수 있도록 추천해주는 모임 관리 모바일 웹</a:t>
            </a:r>
            <a:r>
              <a:rPr lang="en-US" altLang="ko-KR" sz="3200" b="1" dirty="0" smtClean="0">
                <a:latin typeface="여기어때 잘난체" panose="020B0600000101010101" pitchFamily="50" charset="-127"/>
                <a:ea typeface="여기어때 잘난체" panose="020B0600000101010101" pitchFamily="50" charset="-127"/>
              </a:rPr>
              <a:t>＂</a:t>
            </a:r>
            <a:endParaRPr lang="ko-KR" altLang="en-US" sz="3200" b="1" dirty="0">
              <a:latin typeface="여기어때 잘난체" panose="020B0600000101010101" pitchFamily="50" charset="-127"/>
              <a:ea typeface="여기어때 잘난체" panose="020B0600000101010101" pitchFamily="50" charset="-127"/>
            </a:endParaRPr>
          </a:p>
        </p:txBody>
      </p:sp>
      <p:sp>
        <p:nvSpPr>
          <p:cNvPr id="13" name="TextBox 12"/>
          <p:cNvSpPr txBox="1"/>
          <p:nvPr/>
        </p:nvSpPr>
        <p:spPr>
          <a:xfrm>
            <a:off x="-304800" y="700004"/>
            <a:ext cx="3601594" cy="477054"/>
          </a:xfrm>
          <a:prstGeom prst="rect">
            <a:avLst/>
          </a:prstGeom>
          <a:noFill/>
        </p:spPr>
        <p:txBody>
          <a:bodyPr wrap="square" rtlCol="0">
            <a:spAutoFit/>
          </a:bodyPr>
          <a:lstStyle/>
          <a:p>
            <a:pPr algn="r"/>
            <a:r>
              <a:rPr lang="ko-KR" altLang="en-US" sz="2500" dirty="0">
                <a:latin typeface="여기어때 잘난체" panose="020B0600000101010101" pitchFamily="50" charset="-127"/>
                <a:ea typeface="여기어때 잘난체" panose="020B0600000101010101" pitchFamily="50" charset="-127"/>
              </a:rPr>
              <a:t>프로젝트 </a:t>
            </a:r>
            <a:r>
              <a:rPr lang="ko-KR" altLang="en-US" sz="2500" dirty="0" smtClean="0">
                <a:latin typeface="여기어때 잘난체" panose="020B0600000101010101" pitchFamily="50" charset="-127"/>
                <a:ea typeface="여기어때 잘난체" panose="020B0600000101010101" pitchFamily="50" charset="-127"/>
              </a:rPr>
              <a:t>소개</a:t>
            </a:r>
            <a:endParaRPr lang="ko-KR" altLang="en-US" sz="25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94F8"/>
        </a:solidFill>
        <a:effectLst/>
      </p:bgPr>
    </p:bg>
    <p:spTree>
      <p:nvGrpSpPr>
        <p:cNvPr id="1" name=""/>
        <p:cNvGrpSpPr/>
        <p:nvPr/>
      </p:nvGrpSpPr>
      <p:grpSpPr>
        <a:xfrm>
          <a:off x="0" y="0"/>
          <a:ext cx="0" cy="0"/>
          <a:chOff x="0" y="0"/>
          <a:chExt cx="0" cy="0"/>
        </a:xfrm>
      </p:grpSpPr>
      <p:sp>
        <p:nvSpPr>
          <p:cNvPr id="4" name="TextBox 3"/>
          <p:cNvSpPr txBox="1"/>
          <p:nvPr/>
        </p:nvSpPr>
        <p:spPr>
          <a:xfrm>
            <a:off x="-228600" y="3695700"/>
            <a:ext cx="18211800" cy="3139321"/>
          </a:xfrm>
          <a:prstGeom prst="rect">
            <a:avLst/>
          </a:prstGeom>
          <a:noFill/>
        </p:spPr>
        <p:txBody>
          <a:bodyPr wrap="square" rtlCol="0">
            <a:spAutoFit/>
          </a:bodyPr>
          <a:lstStyle/>
          <a:p>
            <a:pPr algn="ctr"/>
            <a:r>
              <a:rPr lang="en-US" altLang="ko-KR" sz="11000" dirty="0">
                <a:solidFill>
                  <a:schemeClr val="bg1"/>
                </a:solidFill>
                <a:latin typeface="여기어때 잘난체" panose="020B0600000101010101" pitchFamily="50" charset="-127"/>
                <a:ea typeface="여기어때 잘난체" panose="020B0600000101010101" pitchFamily="50" charset="-127"/>
              </a:rPr>
              <a:t>2</a:t>
            </a:r>
            <a:r>
              <a:rPr lang="en-US" altLang="ko-KR" sz="11000" dirty="0" smtClean="0">
                <a:solidFill>
                  <a:schemeClr val="bg1"/>
                </a:solidFill>
                <a:latin typeface="여기어때 잘난체" panose="020B0600000101010101" pitchFamily="50" charset="-127"/>
                <a:ea typeface="여기어때 잘난체" panose="020B0600000101010101" pitchFamily="50" charset="-127"/>
              </a:rPr>
              <a:t>.</a:t>
            </a:r>
            <a:r>
              <a:rPr lang="ko-KR" altLang="en-US" sz="11000" dirty="0" smtClean="0">
                <a:solidFill>
                  <a:srgbClr val="FFFF00"/>
                </a:solidFill>
                <a:latin typeface="여기어때 잘난체" panose="020B0600000101010101" pitchFamily="50" charset="-127"/>
                <a:ea typeface="여기어때 잘난체" panose="020B0600000101010101" pitchFamily="50" charset="-127"/>
              </a:rPr>
              <a:t> </a:t>
            </a:r>
            <a:r>
              <a:rPr lang="ko-KR" altLang="en-US" sz="8800" dirty="0" smtClean="0">
                <a:solidFill>
                  <a:schemeClr val="bg1"/>
                </a:solidFill>
                <a:latin typeface="여기어때 잘난체" panose="020B0600000101010101" pitchFamily="50" charset="-127"/>
                <a:ea typeface="여기어때 잘난체" panose="020B0600000101010101" pitchFamily="50" charset="-127"/>
              </a:rPr>
              <a:t>프로젝트</a:t>
            </a:r>
            <a:r>
              <a:rPr lang="ko-KR" altLang="en-US" sz="8800" dirty="0" smtClean="0">
                <a:solidFill>
                  <a:srgbClr val="FFFF00"/>
                </a:solidFill>
                <a:latin typeface="여기어때 잘난체" panose="020B0600000101010101" pitchFamily="50" charset="-127"/>
                <a:ea typeface="여기어때 잘난체" panose="020B0600000101010101" pitchFamily="50" charset="-127"/>
              </a:rPr>
              <a:t> 서비스 흐름</a:t>
            </a:r>
            <a:endParaRPr lang="en-US" altLang="ko-KR" sz="8800" dirty="0" smtClean="0">
              <a:solidFill>
                <a:srgbClr val="FFFF00"/>
              </a:solidFill>
              <a:latin typeface="여기어때 잘난체" panose="020B0600000101010101" pitchFamily="50" charset="-127"/>
              <a:ea typeface="여기어때 잘난체" panose="020B0600000101010101" pitchFamily="50" charset="-127"/>
            </a:endParaRPr>
          </a:p>
          <a:p>
            <a:pPr algn="ctr"/>
            <a:r>
              <a:rPr lang="ko-KR" altLang="en-US" sz="8800" dirty="0" smtClean="0">
                <a:solidFill>
                  <a:schemeClr val="bg1"/>
                </a:solidFill>
                <a:latin typeface="여기어때 잘난체" panose="020B0600000101010101" pitchFamily="50" charset="-127"/>
                <a:ea typeface="여기어때 잘난체" panose="020B0600000101010101" pitchFamily="50" charset="-127"/>
              </a:rPr>
              <a:t>및</a:t>
            </a:r>
            <a:r>
              <a:rPr lang="ko-KR" altLang="en-US" sz="8800" dirty="0" smtClean="0">
                <a:solidFill>
                  <a:srgbClr val="FFFF00"/>
                </a:solidFill>
                <a:latin typeface="여기어때 잘난체" panose="020B0600000101010101" pitchFamily="50" charset="-127"/>
                <a:ea typeface="여기어때 잘난체" panose="020B0600000101010101" pitchFamily="50" charset="-127"/>
              </a:rPr>
              <a:t> 주요 기능 소개 </a:t>
            </a:r>
            <a:endParaRPr lang="ko-KR" altLang="en-US" sz="8800" dirty="0">
              <a:solidFill>
                <a:srgbClr val="FFFF00"/>
              </a:solidFill>
              <a:latin typeface="여기어때 잘난체" panose="020B0600000101010101" pitchFamily="50" charset="-127"/>
              <a:ea typeface="여기어때 잘난체" panose="020B0600000101010101" pitchFamily="50" charset="-127"/>
            </a:endParaRPr>
          </a:p>
        </p:txBody>
      </p:sp>
    </p:spTree>
    <p:extLst>
      <p:ext uri="{BB962C8B-B14F-4D97-AF65-F5344CB8AC3E}">
        <p14:creationId xmlns:p14="http://schemas.microsoft.com/office/powerpoint/2010/main" val="2465078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38" name="그룹 1011"/>
          <p:cNvGrpSpPr/>
          <p:nvPr/>
        </p:nvGrpSpPr>
        <p:grpSpPr>
          <a:xfrm>
            <a:off x="977358" y="1220958"/>
            <a:ext cx="16330999" cy="55418"/>
            <a:chOff x="977358" y="1220958"/>
            <a:chExt cx="16330999" cy="55418"/>
          </a:xfrm>
        </p:grpSpPr>
        <p:pic>
          <p:nvPicPr>
            <p:cNvPr id="39" name="Object 44"/>
            <p:cNvPicPr>
              <a:picLocks noChangeAspect="1"/>
            </p:cNvPicPr>
            <p:nvPr/>
          </p:nvPicPr>
          <p:blipFill>
            <a:blip r:embed="rId3" cstate="print"/>
            <a:stretch>
              <a:fillRect/>
            </a:stretch>
          </p:blipFill>
          <p:spPr>
            <a:xfrm>
              <a:off x="977358" y="1220958"/>
              <a:ext cx="16330999" cy="55418"/>
            </a:xfrm>
            <a:prstGeom prst="rect">
              <a:avLst/>
            </a:prstGeom>
          </p:spPr>
        </p:pic>
      </p:grpSp>
      <p:sp>
        <p:nvSpPr>
          <p:cNvPr id="40" name="TextBox 39"/>
          <p:cNvSpPr txBox="1"/>
          <p:nvPr/>
        </p:nvSpPr>
        <p:spPr>
          <a:xfrm>
            <a:off x="1143000" y="737704"/>
            <a:ext cx="3747042" cy="461665"/>
          </a:xfrm>
          <a:prstGeom prst="rect">
            <a:avLst/>
          </a:prstGeom>
          <a:noFill/>
        </p:spPr>
        <p:txBody>
          <a:bodyPr wrap="square" rtlCol="0">
            <a:spAutoFit/>
          </a:bodyPr>
          <a:lstStyle/>
          <a:p>
            <a:r>
              <a:rPr lang="ko-KR" altLang="en-US" sz="2400" dirty="0" smtClean="0">
                <a:latin typeface="여기어때 잘난체" panose="020B0600000101010101" pitchFamily="50" charset="-127"/>
                <a:ea typeface="여기어때 잘난체" panose="020B0600000101010101" pitchFamily="50" charset="-127"/>
              </a:rPr>
              <a:t>프로젝트 서비스 흐름</a:t>
            </a:r>
            <a:endParaRPr lang="ko-KR" altLang="en-US" sz="2400" dirty="0">
              <a:latin typeface="여기어때 잘난체" panose="020B0600000101010101" pitchFamily="50" charset="-127"/>
              <a:ea typeface="여기어때 잘난체" panose="020B0600000101010101" pitchFamily="50" charset="-127"/>
            </a:endParaRPr>
          </a:p>
        </p:txBody>
      </p:sp>
      <p:grpSp>
        <p:nvGrpSpPr>
          <p:cNvPr id="69" name="그룹 1012"/>
          <p:cNvGrpSpPr/>
          <p:nvPr/>
        </p:nvGrpSpPr>
        <p:grpSpPr>
          <a:xfrm>
            <a:off x="977358" y="9073658"/>
            <a:ext cx="16330999" cy="55418"/>
            <a:chOff x="977358" y="9073658"/>
            <a:chExt cx="16330999" cy="55418"/>
          </a:xfrm>
        </p:grpSpPr>
        <p:pic>
          <p:nvPicPr>
            <p:cNvPr id="70" name="Object 47"/>
            <p:cNvPicPr>
              <a:picLocks noChangeAspect="1"/>
            </p:cNvPicPr>
            <p:nvPr/>
          </p:nvPicPr>
          <p:blipFill>
            <a:blip r:embed="rId3" cstate="print"/>
            <a:stretch>
              <a:fillRect/>
            </a:stretch>
          </p:blipFill>
          <p:spPr>
            <a:xfrm>
              <a:off x="977358" y="9073658"/>
              <a:ext cx="16330999" cy="55418"/>
            </a:xfrm>
            <a:prstGeom prst="rect">
              <a:avLst/>
            </a:prstGeom>
          </p:spPr>
        </p:pic>
      </p:grpSp>
      <p:grpSp>
        <p:nvGrpSpPr>
          <p:cNvPr id="2" name="그룹 1"/>
          <p:cNvGrpSpPr/>
          <p:nvPr/>
        </p:nvGrpSpPr>
        <p:grpSpPr>
          <a:xfrm>
            <a:off x="1834498" y="4393203"/>
            <a:ext cx="2965254" cy="2965254"/>
            <a:chOff x="1834498" y="4393203"/>
            <a:chExt cx="2965254" cy="2965254"/>
          </a:xfrm>
        </p:grpSpPr>
        <p:sp>
          <p:nvSpPr>
            <p:cNvPr id="43" name="Google Shape;182;p18"/>
            <p:cNvSpPr/>
            <p:nvPr/>
          </p:nvSpPr>
          <p:spPr>
            <a:xfrm>
              <a:off x="2068530" y="4616615"/>
              <a:ext cx="2508797" cy="2508797"/>
            </a:xfrm>
            <a:prstGeom prst="ellipse">
              <a:avLst/>
            </a:prstGeom>
            <a:solidFill>
              <a:schemeClr val="lt1"/>
            </a:solidFill>
            <a:ln>
              <a:noFill/>
            </a:ln>
            <a:effectLst>
              <a:outerShdw blurRad="292100" sx="102000" sy="102000" algn="ctr" rotWithShape="0">
                <a:srgbClr val="000000">
                  <a:alpha val="15294"/>
                </a:srgbClr>
              </a:outerShdw>
            </a:effectLst>
          </p:spPr>
          <p:txBody>
            <a:bodyPr spcFirstLastPara="1" wrap="square" lIns="137125" tIns="68550" rIns="137125" bIns="68550" anchor="ctr" anchorCtr="0">
              <a:noAutofit/>
            </a:bodyPr>
            <a:lstStyle/>
            <a:p>
              <a:pPr marL="0" marR="0" lvl="0" indent="0" algn="ctr" rtl="0">
                <a:spcBef>
                  <a:spcPts val="0"/>
                </a:spcBef>
                <a:spcAft>
                  <a:spcPts val="0"/>
                </a:spcAft>
                <a:buNone/>
              </a:pPr>
              <a:endParaRPr sz="2400">
                <a:solidFill>
                  <a:srgbClr val="FFFFFF"/>
                </a:solidFill>
                <a:latin typeface="Malgun Gothic"/>
                <a:ea typeface="Malgun Gothic"/>
                <a:cs typeface="Malgun Gothic"/>
                <a:sym typeface="Malgun Gothic"/>
              </a:endParaRPr>
            </a:p>
          </p:txBody>
        </p:sp>
        <p:sp>
          <p:nvSpPr>
            <p:cNvPr id="71" name="Google Shape;183;p18"/>
            <p:cNvSpPr/>
            <p:nvPr/>
          </p:nvSpPr>
          <p:spPr>
            <a:xfrm>
              <a:off x="2151448" y="4699534"/>
              <a:ext cx="2342963" cy="2342963"/>
            </a:xfrm>
            <a:prstGeom prst="teardrop">
              <a:avLst>
                <a:gd name="adj" fmla="val 100000"/>
              </a:avLst>
            </a:prstGeom>
            <a:solidFill>
              <a:srgbClr val="1C94F8"/>
            </a:solidFill>
            <a:ln>
              <a:noFill/>
            </a:ln>
          </p:spPr>
          <p:txBody>
            <a:bodyPr spcFirstLastPara="1" wrap="square" lIns="137125" tIns="68550" rIns="137125" bIns="68550" anchor="ctr" anchorCtr="0">
              <a:noAutofit/>
            </a:bodyPr>
            <a:lstStyle/>
            <a:p>
              <a:pPr marL="0" marR="0" lvl="0" indent="0" algn="ctr" rtl="0">
                <a:spcBef>
                  <a:spcPts val="0"/>
                </a:spcBef>
                <a:spcAft>
                  <a:spcPts val="0"/>
                </a:spcAft>
                <a:buNone/>
              </a:pPr>
              <a:endParaRPr sz="2400">
                <a:solidFill>
                  <a:srgbClr val="FFFFFF"/>
                </a:solidFill>
                <a:latin typeface="Malgun Gothic"/>
                <a:ea typeface="Malgun Gothic"/>
                <a:cs typeface="Malgun Gothic"/>
                <a:sym typeface="Malgun Gothic"/>
              </a:endParaRPr>
            </a:p>
          </p:txBody>
        </p:sp>
        <p:sp>
          <p:nvSpPr>
            <p:cNvPr id="72" name="Google Shape;184;p18"/>
            <p:cNvSpPr/>
            <p:nvPr/>
          </p:nvSpPr>
          <p:spPr>
            <a:xfrm>
              <a:off x="2364865" y="4912949"/>
              <a:ext cx="1901476" cy="1916129"/>
            </a:xfrm>
            <a:prstGeom prst="ellipse">
              <a:avLst/>
            </a:prstGeom>
            <a:solidFill>
              <a:schemeClr val="lt1"/>
            </a:solidFill>
            <a:ln>
              <a:noFill/>
            </a:ln>
          </p:spPr>
          <p:txBody>
            <a:bodyPr spcFirstLastPara="1" wrap="square" lIns="137125" tIns="68550" rIns="137125" bIns="68550" anchor="ctr" anchorCtr="0">
              <a:noAutofit/>
            </a:bodyPr>
            <a:lstStyle/>
            <a:p>
              <a:pPr marL="0" marR="0" lvl="0" indent="0" algn="ctr" rtl="0">
                <a:spcBef>
                  <a:spcPts val="0"/>
                </a:spcBef>
                <a:spcAft>
                  <a:spcPts val="0"/>
                </a:spcAft>
                <a:buNone/>
              </a:pPr>
              <a:r>
                <a:rPr lang="ko-KR" altLang="en-US" dirty="0">
                  <a:solidFill>
                    <a:srgbClr val="1C94F8"/>
                  </a:solidFill>
                  <a:latin typeface="Malgun Gothic"/>
                  <a:ea typeface="Malgun Gothic"/>
                  <a:cs typeface="Calibri"/>
                  <a:sym typeface="Malgun Gothic"/>
                </a:rPr>
                <a:t>약속 방 생성</a:t>
              </a:r>
              <a:endParaRPr sz="2700" dirty="0">
                <a:solidFill>
                  <a:srgbClr val="1C94F8"/>
                </a:solidFill>
                <a:latin typeface="Calibri"/>
                <a:ea typeface="Calibri"/>
                <a:cs typeface="Calibri"/>
                <a:sym typeface="Calibri"/>
              </a:endParaRPr>
            </a:p>
            <a:p>
              <a:pPr marL="0" marR="0" lvl="0" indent="0" algn="ctr" rtl="0">
                <a:spcBef>
                  <a:spcPts val="0"/>
                </a:spcBef>
                <a:spcAft>
                  <a:spcPts val="0"/>
                </a:spcAft>
                <a:buNone/>
              </a:pPr>
              <a:r>
                <a:rPr lang="ko-KR" sz="3600" b="1" dirty="0">
                  <a:solidFill>
                    <a:srgbClr val="1C94F8"/>
                  </a:solidFill>
                  <a:latin typeface="Malgun Gothic"/>
                  <a:ea typeface="Malgun Gothic"/>
                  <a:cs typeface="Malgun Gothic"/>
                  <a:sym typeface="Malgun Gothic"/>
                </a:rPr>
                <a:t>01</a:t>
              </a:r>
              <a:endParaRPr sz="3600" b="1" dirty="0">
                <a:solidFill>
                  <a:srgbClr val="1C94F8"/>
                </a:solidFill>
                <a:latin typeface="Malgun Gothic"/>
                <a:ea typeface="Malgun Gothic"/>
                <a:cs typeface="Malgun Gothic"/>
                <a:sym typeface="Malgun Gothic"/>
              </a:endParaRPr>
            </a:p>
          </p:txBody>
        </p:sp>
        <p:sp>
          <p:nvSpPr>
            <p:cNvPr id="73" name="Google Shape;185;p18"/>
            <p:cNvSpPr/>
            <p:nvPr/>
          </p:nvSpPr>
          <p:spPr>
            <a:xfrm>
              <a:off x="1834498" y="4393203"/>
              <a:ext cx="2965254" cy="2965254"/>
            </a:xfrm>
            <a:prstGeom prst="arc">
              <a:avLst>
                <a:gd name="adj1" fmla="val 20104140"/>
                <a:gd name="adj2" fmla="val 17782556"/>
              </a:avLst>
            </a:prstGeom>
            <a:noFill/>
            <a:ln w="12700" cap="flat" cmpd="sng">
              <a:solidFill>
                <a:srgbClr val="1C94F8"/>
              </a:solidFill>
              <a:prstDash val="solid"/>
              <a:miter lim="800000"/>
              <a:headEnd type="none" w="sm" len="sm"/>
              <a:tailEnd type="none" w="sm" len="sm"/>
            </a:ln>
          </p:spPr>
          <p:txBody>
            <a:bodyPr spcFirstLastPara="1" wrap="square" lIns="137125" tIns="68550" rIns="137125" bIns="68550" anchor="ctr" anchorCtr="0">
              <a:noAutofit/>
            </a:bodyPr>
            <a:lstStyle/>
            <a:p>
              <a:pPr marL="0" marR="0" lvl="0" indent="0" algn="ctr" rtl="0">
                <a:spcBef>
                  <a:spcPts val="0"/>
                </a:spcBef>
                <a:spcAft>
                  <a:spcPts val="0"/>
                </a:spcAft>
                <a:buNone/>
              </a:pPr>
              <a:endParaRPr sz="3600" b="1">
                <a:solidFill>
                  <a:srgbClr val="ED7D31"/>
                </a:solidFill>
                <a:latin typeface="Malgun Gothic"/>
                <a:ea typeface="Malgun Gothic"/>
                <a:cs typeface="Malgun Gothic"/>
                <a:sym typeface="Malgun Gothic"/>
              </a:endParaRPr>
            </a:p>
          </p:txBody>
        </p:sp>
        <p:cxnSp>
          <p:nvCxnSpPr>
            <p:cNvPr id="74" name="Google Shape;186;p18"/>
            <p:cNvCxnSpPr/>
            <p:nvPr/>
          </p:nvCxnSpPr>
          <p:spPr>
            <a:xfrm rot="10800000" flipH="1">
              <a:off x="4069587" y="4830035"/>
              <a:ext cx="298286" cy="252483"/>
            </a:xfrm>
            <a:prstGeom prst="straightConnector1">
              <a:avLst/>
            </a:prstGeom>
            <a:noFill/>
            <a:ln w="22225" cap="sq" cmpd="sng">
              <a:solidFill>
                <a:schemeClr val="lt1"/>
              </a:solidFill>
              <a:prstDash val="solid"/>
              <a:bevel/>
              <a:headEnd type="none" w="sm" len="sm"/>
              <a:tailEnd type="stealth" w="med" len="med"/>
            </a:ln>
          </p:spPr>
        </p:cxnSp>
      </p:grpSp>
      <p:grpSp>
        <p:nvGrpSpPr>
          <p:cNvPr id="3" name="그룹 2"/>
          <p:cNvGrpSpPr/>
          <p:nvPr/>
        </p:nvGrpSpPr>
        <p:grpSpPr>
          <a:xfrm>
            <a:off x="5668763" y="2956896"/>
            <a:ext cx="2965254" cy="2965254"/>
            <a:chOff x="5668763" y="2956896"/>
            <a:chExt cx="2965254" cy="2965254"/>
          </a:xfrm>
        </p:grpSpPr>
        <p:sp>
          <p:nvSpPr>
            <p:cNvPr id="34" name="Google Shape;178;p18"/>
            <p:cNvSpPr/>
            <p:nvPr/>
          </p:nvSpPr>
          <p:spPr>
            <a:xfrm rot="5400000">
              <a:off x="5901809" y="3190928"/>
              <a:ext cx="2508797" cy="2508797"/>
            </a:xfrm>
            <a:prstGeom prst="ellipse">
              <a:avLst/>
            </a:prstGeom>
            <a:solidFill>
              <a:schemeClr val="lt1"/>
            </a:solidFill>
            <a:ln>
              <a:noFill/>
            </a:ln>
            <a:effectLst>
              <a:outerShdw blurRad="292100" sx="102000" sy="102000" algn="ctr" rotWithShape="0">
                <a:srgbClr val="000000">
                  <a:alpha val="15294"/>
                </a:srgbClr>
              </a:outerShdw>
            </a:effectLst>
          </p:spPr>
          <p:txBody>
            <a:bodyPr spcFirstLastPara="1" wrap="square" lIns="137125" tIns="68550" rIns="137125" bIns="68550" anchor="ctr" anchorCtr="0">
              <a:noAutofit/>
            </a:bodyPr>
            <a:lstStyle/>
            <a:p>
              <a:pPr marL="0" marR="0" lvl="0" indent="0" algn="ctr" rtl="0">
                <a:spcBef>
                  <a:spcPts val="0"/>
                </a:spcBef>
                <a:spcAft>
                  <a:spcPts val="0"/>
                </a:spcAft>
                <a:buNone/>
              </a:pPr>
              <a:endParaRPr sz="2400">
                <a:solidFill>
                  <a:srgbClr val="FFFFFF"/>
                </a:solidFill>
                <a:latin typeface="Malgun Gothic"/>
                <a:ea typeface="Malgun Gothic"/>
                <a:cs typeface="Malgun Gothic"/>
                <a:sym typeface="Malgun Gothic"/>
              </a:endParaRPr>
            </a:p>
          </p:txBody>
        </p:sp>
        <p:sp>
          <p:nvSpPr>
            <p:cNvPr id="35" name="Google Shape;179;p18"/>
            <p:cNvSpPr/>
            <p:nvPr/>
          </p:nvSpPr>
          <p:spPr>
            <a:xfrm rot="5400000">
              <a:off x="5984725" y="3273846"/>
              <a:ext cx="2342962" cy="2342962"/>
            </a:xfrm>
            <a:prstGeom prst="teardrop">
              <a:avLst>
                <a:gd name="adj" fmla="val 100000"/>
              </a:avLst>
            </a:prstGeom>
            <a:solidFill>
              <a:srgbClr val="1C94F8"/>
            </a:solidFill>
            <a:ln>
              <a:noFill/>
            </a:ln>
          </p:spPr>
          <p:txBody>
            <a:bodyPr spcFirstLastPara="1" wrap="square" lIns="137125" tIns="68550" rIns="137125" bIns="68550" anchor="ctr" anchorCtr="0">
              <a:noAutofit/>
            </a:bodyPr>
            <a:lstStyle/>
            <a:p>
              <a:pPr marL="0" marR="0" lvl="0" indent="0" algn="ctr" rtl="0">
                <a:spcBef>
                  <a:spcPts val="0"/>
                </a:spcBef>
                <a:spcAft>
                  <a:spcPts val="0"/>
                </a:spcAft>
                <a:buNone/>
              </a:pPr>
              <a:endParaRPr sz="2400">
                <a:solidFill>
                  <a:srgbClr val="FFFFFF"/>
                </a:solidFill>
                <a:latin typeface="Malgun Gothic"/>
                <a:ea typeface="Malgun Gothic"/>
                <a:cs typeface="Malgun Gothic"/>
                <a:sym typeface="Malgun Gothic"/>
              </a:endParaRPr>
            </a:p>
          </p:txBody>
        </p:sp>
        <p:sp>
          <p:nvSpPr>
            <p:cNvPr id="36" name="Google Shape;180;p18"/>
            <p:cNvSpPr/>
            <p:nvPr/>
          </p:nvSpPr>
          <p:spPr>
            <a:xfrm rot="5400000">
              <a:off x="5668763" y="2956896"/>
              <a:ext cx="2965254" cy="2965254"/>
            </a:xfrm>
            <a:prstGeom prst="arc">
              <a:avLst>
                <a:gd name="adj1" fmla="val 20104140"/>
                <a:gd name="adj2" fmla="val 17782556"/>
              </a:avLst>
            </a:prstGeom>
            <a:noFill/>
            <a:ln w="12700" cap="flat" cmpd="sng">
              <a:solidFill>
                <a:srgbClr val="1C94F8"/>
              </a:solidFill>
              <a:prstDash val="solid"/>
              <a:miter lim="800000"/>
              <a:headEnd type="none" w="sm" len="sm"/>
              <a:tailEnd type="none" w="sm" len="sm"/>
            </a:ln>
          </p:spPr>
          <p:txBody>
            <a:bodyPr spcFirstLastPara="1" wrap="square" lIns="137125" tIns="68550" rIns="137125" bIns="68550" anchor="ctr" anchorCtr="0">
              <a:noAutofit/>
            </a:bodyPr>
            <a:lstStyle/>
            <a:p>
              <a:pPr marL="0" marR="0" lvl="0" indent="0" algn="ctr" rtl="0">
                <a:spcBef>
                  <a:spcPts val="0"/>
                </a:spcBef>
                <a:spcAft>
                  <a:spcPts val="0"/>
                </a:spcAft>
                <a:buNone/>
              </a:pPr>
              <a:endParaRPr sz="3600" b="1">
                <a:solidFill>
                  <a:srgbClr val="ED7D31"/>
                </a:solidFill>
                <a:latin typeface="Malgun Gothic"/>
                <a:ea typeface="Malgun Gothic"/>
                <a:cs typeface="Malgun Gothic"/>
                <a:sym typeface="Malgun Gothic"/>
              </a:endParaRPr>
            </a:p>
          </p:txBody>
        </p:sp>
        <p:cxnSp>
          <p:nvCxnSpPr>
            <p:cNvPr id="42" name="Google Shape;181;p18"/>
            <p:cNvCxnSpPr/>
            <p:nvPr/>
          </p:nvCxnSpPr>
          <p:spPr>
            <a:xfrm rot="-5400000" flipH="1">
              <a:off x="7921801" y="5214887"/>
              <a:ext cx="298286" cy="252483"/>
            </a:xfrm>
            <a:prstGeom prst="straightConnector1">
              <a:avLst/>
            </a:prstGeom>
            <a:noFill/>
            <a:ln w="22225" cap="sq" cmpd="sng">
              <a:solidFill>
                <a:schemeClr val="lt1"/>
              </a:solidFill>
              <a:prstDash val="solid"/>
              <a:bevel/>
              <a:headEnd type="none" w="sm" len="sm"/>
              <a:tailEnd type="stealth" w="med" len="med"/>
            </a:ln>
          </p:spPr>
        </p:cxnSp>
        <p:sp>
          <p:nvSpPr>
            <p:cNvPr id="75" name="Google Shape;187;p18"/>
            <p:cNvSpPr/>
            <p:nvPr/>
          </p:nvSpPr>
          <p:spPr>
            <a:xfrm>
              <a:off x="6248400" y="3543300"/>
              <a:ext cx="1916129" cy="1916129"/>
            </a:xfrm>
            <a:prstGeom prst="ellipse">
              <a:avLst/>
            </a:prstGeom>
            <a:solidFill>
              <a:schemeClr val="lt1"/>
            </a:solidFill>
            <a:ln>
              <a:noFill/>
            </a:ln>
          </p:spPr>
          <p:txBody>
            <a:bodyPr spcFirstLastPara="1" wrap="square" lIns="137125" tIns="68550" rIns="137125" bIns="68550" anchor="ctr" anchorCtr="0">
              <a:noAutofit/>
            </a:bodyPr>
            <a:lstStyle/>
            <a:p>
              <a:pPr marL="0" marR="0" lvl="0" indent="0" algn="ctr" rtl="0">
                <a:spcBef>
                  <a:spcPts val="0"/>
                </a:spcBef>
                <a:spcAft>
                  <a:spcPts val="0"/>
                </a:spcAft>
                <a:buNone/>
              </a:pPr>
              <a:r>
                <a:rPr lang="ko-KR" altLang="en-US" sz="1800" dirty="0">
                  <a:solidFill>
                    <a:srgbClr val="1C94F8"/>
                  </a:solidFill>
                  <a:latin typeface="Malgun Gothic"/>
                  <a:ea typeface="Malgun Gothic"/>
                  <a:cs typeface="Malgun Gothic"/>
                  <a:sym typeface="Malgun Gothic"/>
                </a:rPr>
                <a:t>일정 및 장소 조율</a:t>
              </a:r>
              <a:endParaRPr sz="2700" dirty="0">
                <a:solidFill>
                  <a:srgbClr val="1C94F8"/>
                </a:solidFill>
                <a:latin typeface="Calibri"/>
                <a:ea typeface="Calibri"/>
                <a:cs typeface="Calibri"/>
                <a:sym typeface="Calibri"/>
              </a:endParaRPr>
            </a:p>
            <a:p>
              <a:pPr marL="0" marR="0" lvl="0" indent="0" algn="ctr" rtl="0">
                <a:spcBef>
                  <a:spcPts val="0"/>
                </a:spcBef>
                <a:spcAft>
                  <a:spcPts val="0"/>
                </a:spcAft>
                <a:buNone/>
              </a:pPr>
              <a:r>
                <a:rPr lang="ko-KR" sz="3600" b="1" dirty="0">
                  <a:solidFill>
                    <a:srgbClr val="1C94F8"/>
                  </a:solidFill>
                  <a:latin typeface="Malgun Gothic"/>
                  <a:ea typeface="Malgun Gothic"/>
                  <a:cs typeface="Malgun Gothic"/>
                  <a:sym typeface="Malgun Gothic"/>
                </a:rPr>
                <a:t>02</a:t>
              </a:r>
              <a:endParaRPr dirty="0"/>
            </a:p>
          </p:txBody>
        </p:sp>
      </p:grpSp>
      <p:grpSp>
        <p:nvGrpSpPr>
          <p:cNvPr id="4" name="그룹 3"/>
          <p:cNvGrpSpPr/>
          <p:nvPr/>
        </p:nvGrpSpPr>
        <p:grpSpPr>
          <a:xfrm>
            <a:off x="9503030" y="4393202"/>
            <a:ext cx="2965254" cy="2965254"/>
            <a:chOff x="9503030" y="4393202"/>
            <a:chExt cx="2965254" cy="2965254"/>
          </a:xfrm>
        </p:grpSpPr>
        <p:sp>
          <p:nvSpPr>
            <p:cNvPr id="76" name="Google Shape;188;p18"/>
            <p:cNvSpPr/>
            <p:nvPr/>
          </p:nvSpPr>
          <p:spPr>
            <a:xfrm>
              <a:off x="9737062" y="4616613"/>
              <a:ext cx="2508797" cy="2508797"/>
            </a:xfrm>
            <a:prstGeom prst="ellipse">
              <a:avLst/>
            </a:prstGeom>
            <a:solidFill>
              <a:schemeClr val="lt1"/>
            </a:solidFill>
            <a:ln>
              <a:noFill/>
            </a:ln>
            <a:effectLst>
              <a:outerShdw blurRad="292100" sx="102000" sy="102000" algn="ctr" rotWithShape="0">
                <a:srgbClr val="000000">
                  <a:alpha val="15294"/>
                </a:srgbClr>
              </a:outerShdw>
            </a:effectLst>
          </p:spPr>
          <p:txBody>
            <a:bodyPr spcFirstLastPara="1" wrap="square" lIns="137125" tIns="68550" rIns="137125" bIns="68550" anchor="ctr" anchorCtr="0">
              <a:noAutofit/>
            </a:bodyPr>
            <a:lstStyle/>
            <a:p>
              <a:pPr marL="0" marR="0" lvl="0" indent="0" algn="ctr" rtl="0">
                <a:spcBef>
                  <a:spcPts val="0"/>
                </a:spcBef>
                <a:spcAft>
                  <a:spcPts val="0"/>
                </a:spcAft>
                <a:buNone/>
              </a:pPr>
              <a:endParaRPr sz="2400">
                <a:solidFill>
                  <a:srgbClr val="FFFFFF"/>
                </a:solidFill>
                <a:latin typeface="Malgun Gothic"/>
                <a:ea typeface="Malgun Gothic"/>
                <a:cs typeface="Malgun Gothic"/>
                <a:sym typeface="Malgun Gothic"/>
              </a:endParaRPr>
            </a:p>
          </p:txBody>
        </p:sp>
        <p:sp>
          <p:nvSpPr>
            <p:cNvPr id="77" name="Google Shape;189;p18"/>
            <p:cNvSpPr/>
            <p:nvPr/>
          </p:nvSpPr>
          <p:spPr>
            <a:xfrm>
              <a:off x="9819980" y="4699532"/>
              <a:ext cx="2342962" cy="2342962"/>
            </a:xfrm>
            <a:prstGeom prst="teardrop">
              <a:avLst>
                <a:gd name="adj" fmla="val 100000"/>
              </a:avLst>
            </a:prstGeom>
            <a:solidFill>
              <a:srgbClr val="1C94F8"/>
            </a:solidFill>
            <a:ln>
              <a:noFill/>
            </a:ln>
          </p:spPr>
          <p:txBody>
            <a:bodyPr spcFirstLastPara="1" wrap="square" lIns="137125" tIns="68550" rIns="137125" bIns="68550" anchor="ctr" anchorCtr="0">
              <a:noAutofit/>
            </a:bodyPr>
            <a:lstStyle/>
            <a:p>
              <a:pPr marL="0" marR="0" lvl="0" indent="0" algn="ctr" rtl="0">
                <a:spcBef>
                  <a:spcPts val="0"/>
                </a:spcBef>
                <a:spcAft>
                  <a:spcPts val="0"/>
                </a:spcAft>
                <a:buNone/>
              </a:pPr>
              <a:endParaRPr sz="2400">
                <a:solidFill>
                  <a:srgbClr val="FFFFFF"/>
                </a:solidFill>
                <a:latin typeface="Malgun Gothic"/>
                <a:ea typeface="Malgun Gothic"/>
                <a:cs typeface="Malgun Gothic"/>
                <a:sym typeface="Malgun Gothic"/>
              </a:endParaRPr>
            </a:p>
          </p:txBody>
        </p:sp>
        <p:sp>
          <p:nvSpPr>
            <p:cNvPr id="78" name="Google Shape;190;p18"/>
            <p:cNvSpPr/>
            <p:nvPr/>
          </p:nvSpPr>
          <p:spPr>
            <a:xfrm>
              <a:off x="9503030" y="4393202"/>
              <a:ext cx="2965254" cy="2965254"/>
            </a:xfrm>
            <a:prstGeom prst="arc">
              <a:avLst>
                <a:gd name="adj1" fmla="val 20104140"/>
                <a:gd name="adj2" fmla="val 17782556"/>
              </a:avLst>
            </a:prstGeom>
            <a:noFill/>
            <a:ln w="12700" cap="flat" cmpd="sng">
              <a:solidFill>
                <a:srgbClr val="1C94F8"/>
              </a:solidFill>
              <a:prstDash val="solid"/>
              <a:miter lim="800000"/>
              <a:headEnd type="none" w="sm" len="sm"/>
              <a:tailEnd type="none" w="sm" len="sm"/>
            </a:ln>
          </p:spPr>
          <p:txBody>
            <a:bodyPr spcFirstLastPara="1" wrap="square" lIns="137125" tIns="68550" rIns="137125" bIns="68550" anchor="ctr" anchorCtr="0">
              <a:noAutofit/>
            </a:bodyPr>
            <a:lstStyle/>
            <a:p>
              <a:pPr marL="0" marR="0" lvl="0" indent="0" algn="ctr" rtl="0">
                <a:spcBef>
                  <a:spcPts val="0"/>
                </a:spcBef>
                <a:spcAft>
                  <a:spcPts val="0"/>
                </a:spcAft>
                <a:buNone/>
              </a:pPr>
              <a:endParaRPr sz="3600" b="1">
                <a:solidFill>
                  <a:srgbClr val="ED7D31"/>
                </a:solidFill>
                <a:latin typeface="Malgun Gothic"/>
                <a:ea typeface="Malgun Gothic"/>
                <a:cs typeface="Malgun Gothic"/>
                <a:sym typeface="Malgun Gothic"/>
              </a:endParaRPr>
            </a:p>
          </p:txBody>
        </p:sp>
        <p:cxnSp>
          <p:nvCxnSpPr>
            <p:cNvPr id="79" name="Google Shape;191;p18"/>
            <p:cNvCxnSpPr/>
            <p:nvPr/>
          </p:nvCxnSpPr>
          <p:spPr>
            <a:xfrm rot="10800000" flipH="1">
              <a:off x="11738120" y="4830034"/>
              <a:ext cx="298286" cy="252483"/>
            </a:xfrm>
            <a:prstGeom prst="straightConnector1">
              <a:avLst/>
            </a:prstGeom>
            <a:noFill/>
            <a:ln w="22225" cap="sq" cmpd="sng">
              <a:solidFill>
                <a:schemeClr val="lt1"/>
              </a:solidFill>
              <a:prstDash val="solid"/>
              <a:bevel/>
              <a:headEnd type="none" w="sm" len="sm"/>
              <a:tailEnd type="stealth" w="med" len="med"/>
            </a:ln>
          </p:spPr>
        </p:cxnSp>
        <p:sp>
          <p:nvSpPr>
            <p:cNvPr id="80" name="Google Shape;192;p18"/>
            <p:cNvSpPr/>
            <p:nvPr/>
          </p:nvSpPr>
          <p:spPr>
            <a:xfrm>
              <a:off x="10033398" y="4912948"/>
              <a:ext cx="1916129" cy="1916129"/>
            </a:xfrm>
            <a:prstGeom prst="ellipse">
              <a:avLst/>
            </a:prstGeom>
            <a:solidFill>
              <a:schemeClr val="lt1"/>
            </a:solidFill>
            <a:ln>
              <a:noFill/>
            </a:ln>
          </p:spPr>
          <p:txBody>
            <a:bodyPr spcFirstLastPara="1" wrap="square" lIns="137125" tIns="68550" rIns="137125" bIns="68550" anchor="ctr" anchorCtr="0">
              <a:noAutofit/>
            </a:bodyPr>
            <a:lstStyle/>
            <a:p>
              <a:pPr marL="0" marR="0" lvl="0" indent="0" algn="ctr" rtl="0">
                <a:spcBef>
                  <a:spcPts val="0"/>
                </a:spcBef>
                <a:spcAft>
                  <a:spcPts val="0"/>
                </a:spcAft>
                <a:buNone/>
              </a:pPr>
              <a:r>
                <a:rPr lang="ko-KR" altLang="en-US" sz="1650" dirty="0">
                  <a:solidFill>
                    <a:srgbClr val="1C94F8"/>
                  </a:solidFill>
                  <a:latin typeface="Malgun Gothic"/>
                  <a:ea typeface="Malgun Gothic"/>
                  <a:cs typeface="Malgun Gothic"/>
                  <a:sym typeface="Malgun Gothic"/>
                </a:rPr>
                <a:t>장소 추천</a:t>
              </a:r>
              <a:endParaRPr sz="1650" dirty="0">
                <a:solidFill>
                  <a:srgbClr val="1C94F8"/>
                </a:solidFill>
                <a:latin typeface="Calibri"/>
                <a:ea typeface="Calibri"/>
                <a:cs typeface="Calibri"/>
                <a:sym typeface="Calibri"/>
              </a:endParaRPr>
            </a:p>
            <a:p>
              <a:pPr marL="0" marR="0" lvl="0" indent="0" algn="ctr" rtl="0">
                <a:spcBef>
                  <a:spcPts val="0"/>
                </a:spcBef>
                <a:spcAft>
                  <a:spcPts val="0"/>
                </a:spcAft>
                <a:buNone/>
              </a:pPr>
              <a:r>
                <a:rPr lang="ko-KR" sz="3600" b="1" dirty="0">
                  <a:solidFill>
                    <a:srgbClr val="1C94F8"/>
                  </a:solidFill>
                  <a:latin typeface="Malgun Gothic"/>
                  <a:ea typeface="Malgun Gothic"/>
                  <a:cs typeface="Malgun Gothic"/>
                  <a:sym typeface="Malgun Gothic"/>
                </a:rPr>
                <a:t>03</a:t>
              </a:r>
              <a:endParaRPr sz="3600" b="1" dirty="0">
                <a:solidFill>
                  <a:srgbClr val="1C94F8"/>
                </a:solidFill>
                <a:latin typeface="Malgun Gothic"/>
                <a:ea typeface="Malgun Gothic"/>
                <a:cs typeface="Malgun Gothic"/>
                <a:sym typeface="Malgun Gothic"/>
              </a:endParaRPr>
            </a:p>
          </p:txBody>
        </p:sp>
      </p:grpSp>
      <p:grpSp>
        <p:nvGrpSpPr>
          <p:cNvPr id="6" name="그룹 5"/>
          <p:cNvGrpSpPr/>
          <p:nvPr/>
        </p:nvGrpSpPr>
        <p:grpSpPr>
          <a:xfrm>
            <a:off x="13337298" y="2956896"/>
            <a:ext cx="2965254" cy="2965254"/>
            <a:chOff x="13337298" y="2956896"/>
            <a:chExt cx="2965254" cy="2965254"/>
          </a:xfrm>
        </p:grpSpPr>
        <p:sp>
          <p:nvSpPr>
            <p:cNvPr id="83" name="Google Shape;195;p18"/>
            <p:cNvSpPr/>
            <p:nvPr/>
          </p:nvSpPr>
          <p:spPr>
            <a:xfrm rot="5400000">
              <a:off x="13337298" y="2956896"/>
              <a:ext cx="2965254" cy="2965254"/>
            </a:xfrm>
            <a:prstGeom prst="arc">
              <a:avLst>
                <a:gd name="adj1" fmla="val 20104140"/>
                <a:gd name="adj2" fmla="val 17782556"/>
              </a:avLst>
            </a:prstGeom>
            <a:noFill/>
            <a:ln w="12700" cap="flat" cmpd="sng">
              <a:solidFill>
                <a:srgbClr val="1C94F8"/>
              </a:solidFill>
              <a:prstDash val="solid"/>
              <a:miter lim="800000"/>
              <a:headEnd type="none" w="sm" len="sm"/>
              <a:tailEnd type="none" w="sm" len="sm"/>
            </a:ln>
          </p:spPr>
          <p:txBody>
            <a:bodyPr spcFirstLastPara="1" wrap="square" lIns="137125" tIns="68550" rIns="137125" bIns="68550" anchor="ctr" anchorCtr="0">
              <a:noAutofit/>
            </a:bodyPr>
            <a:lstStyle/>
            <a:p>
              <a:pPr marL="0" marR="0" lvl="0" indent="0" algn="ctr" rtl="0">
                <a:spcBef>
                  <a:spcPts val="0"/>
                </a:spcBef>
                <a:spcAft>
                  <a:spcPts val="0"/>
                </a:spcAft>
                <a:buNone/>
              </a:pPr>
              <a:endParaRPr sz="3600" b="1">
                <a:solidFill>
                  <a:srgbClr val="ED7D31"/>
                </a:solidFill>
                <a:latin typeface="Malgun Gothic"/>
                <a:ea typeface="Malgun Gothic"/>
                <a:cs typeface="Malgun Gothic"/>
                <a:sym typeface="Malgun Gothic"/>
              </a:endParaRPr>
            </a:p>
          </p:txBody>
        </p:sp>
        <p:grpSp>
          <p:nvGrpSpPr>
            <p:cNvPr id="5" name="그룹 4"/>
            <p:cNvGrpSpPr/>
            <p:nvPr/>
          </p:nvGrpSpPr>
          <p:grpSpPr>
            <a:xfrm>
              <a:off x="13570344" y="3190928"/>
              <a:ext cx="2508797" cy="2508797"/>
              <a:chOff x="13570344" y="3190928"/>
              <a:chExt cx="2508797" cy="2508797"/>
            </a:xfrm>
          </p:grpSpPr>
          <p:sp>
            <p:nvSpPr>
              <p:cNvPr id="81" name="Google Shape;193;p18"/>
              <p:cNvSpPr/>
              <p:nvPr/>
            </p:nvSpPr>
            <p:spPr>
              <a:xfrm rot="5400000">
                <a:off x="13570344" y="3190928"/>
                <a:ext cx="2508797" cy="2508797"/>
              </a:xfrm>
              <a:prstGeom prst="ellipse">
                <a:avLst/>
              </a:prstGeom>
              <a:solidFill>
                <a:schemeClr val="lt1"/>
              </a:solidFill>
              <a:ln>
                <a:noFill/>
              </a:ln>
              <a:effectLst>
                <a:outerShdw blurRad="292100" sx="102000" sy="102000" algn="ctr" rotWithShape="0">
                  <a:srgbClr val="000000">
                    <a:alpha val="15294"/>
                  </a:srgbClr>
                </a:outerShdw>
              </a:effectLst>
            </p:spPr>
            <p:txBody>
              <a:bodyPr spcFirstLastPara="1" wrap="square" lIns="137125" tIns="68550" rIns="137125" bIns="68550" anchor="ctr" anchorCtr="0">
                <a:noAutofit/>
              </a:bodyPr>
              <a:lstStyle/>
              <a:p>
                <a:pPr marL="0" marR="0" lvl="0" indent="0" algn="ctr" rtl="0">
                  <a:spcBef>
                    <a:spcPts val="0"/>
                  </a:spcBef>
                  <a:spcAft>
                    <a:spcPts val="0"/>
                  </a:spcAft>
                  <a:buNone/>
                </a:pPr>
                <a:endParaRPr sz="2400">
                  <a:solidFill>
                    <a:srgbClr val="FFFFFF"/>
                  </a:solidFill>
                  <a:latin typeface="Malgun Gothic"/>
                  <a:ea typeface="Malgun Gothic"/>
                  <a:cs typeface="Malgun Gothic"/>
                  <a:sym typeface="Malgun Gothic"/>
                </a:endParaRPr>
              </a:p>
            </p:txBody>
          </p:sp>
          <p:sp>
            <p:nvSpPr>
              <p:cNvPr id="82" name="Google Shape;194;p18"/>
              <p:cNvSpPr/>
              <p:nvPr/>
            </p:nvSpPr>
            <p:spPr>
              <a:xfrm rot="5400000">
                <a:off x="13653258" y="3273846"/>
                <a:ext cx="2342962" cy="2342962"/>
              </a:xfrm>
              <a:prstGeom prst="teardrop">
                <a:avLst>
                  <a:gd name="adj" fmla="val 100000"/>
                </a:avLst>
              </a:prstGeom>
              <a:solidFill>
                <a:srgbClr val="1C94F8"/>
              </a:solidFill>
              <a:ln>
                <a:noFill/>
              </a:ln>
            </p:spPr>
            <p:txBody>
              <a:bodyPr spcFirstLastPara="1" wrap="square" lIns="137125" tIns="68550" rIns="137125" bIns="68550" anchor="ctr" anchorCtr="0">
                <a:noAutofit/>
              </a:bodyPr>
              <a:lstStyle/>
              <a:p>
                <a:pPr marL="0" marR="0" lvl="0" indent="0" algn="ctr" rtl="0">
                  <a:spcBef>
                    <a:spcPts val="0"/>
                  </a:spcBef>
                  <a:spcAft>
                    <a:spcPts val="0"/>
                  </a:spcAft>
                  <a:buNone/>
                </a:pPr>
                <a:endParaRPr sz="2400">
                  <a:solidFill>
                    <a:srgbClr val="FFFFFF"/>
                  </a:solidFill>
                  <a:latin typeface="Malgun Gothic"/>
                  <a:ea typeface="Malgun Gothic"/>
                  <a:cs typeface="Malgun Gothic"/>
                  <a:sym typeface="Malgun Gothic"/>
                </a:endParaRPr>
              </a:p>
            </p:txBody>
          </p:sp>
          <p:cxnSp>
            <p:nvCxnSpPr>
              <p:cNvPr id="84" name="Google Shape;196;p18"/>
              <p:cNvCxnSpPr/>
              <p:nvPr/>
            </p:nvCxnSpPr>
            <p:spPr>
              <a:xfrm rot="-5400000" flipH="1">
                <a:off x="15590334" y="5214887"/>
                <a:ext cx="298286" cy="252483"/>
              </a:xfrm>
              <a:prstGeom prst="straightConnector1">
                <a:avLst/>
              </a:prstGeom>
              <a:noFill/>
              <a:ln w="22225" cap="sq" cmpd="sng">
                <a:solidFill>
                  <a:schemeClr val="lt1"/>
                </a:solidFill>
                <a:prstDash val="solid"/>
                <a:bevel/>
                <a:headEnd type="none" w="sm" len="sm"/>
                <a:tailEnd type="stealth" w="med" len="med"/>
              </a:ln>
            </p:spPr>
          </p:cxnSp>
          <p:sp>
            <p:nvSpPr>
              <p:cNvPr id="85" name="Google Shape;197;p18"/>
              <p:cNvSpPr/>
              <p:nvPr/>
            </p:nvSpPr>
            <p:spPr>
              <a:xfrm>
                <a:off x="13867666" y="3476642"/>
                <a:ext cx="1916129" cy="1916129"/>
              </a:xfrm>
              <a:prstGeom prst="ellipse">
                <a:avLst/>
              </a:prstGeom>
              <a:solidFill>
                <a:schemeClr val="lt1"/>
              </a:solidFill>
              <a:ln>
                <a:noFill/>
              </a:ln>
            </p:spPr>
            <p:txBody>
              <a:bodyPr spcFirstLastPara="1" wrap="square" lIns="137125" tIns="68550" rIns="137125" bIns="68550" anchor="ctr" anchorCtr="0">
                <a:noAutofit/>
              </a:bodyPr>
              <a:lstStyle/>
              <a:p>
                <a:pPr marL="0" marR="0" lvl="0" indent="0" algn="ctr" rtl="0">
                  <a:spcBef>
                    <a:spcPts val="0"/>
                  </a:spcBef>
                  <a:spcAft>
                    <a:spcPts val="0"/>
                  </a:spcAft>
                  <a:buNone/>
                </a:pPr>
                <a:r>
                  <a:rPr lang="ko-KR" altLang="en-US" sz="1800" dirty="0">
                    <a:solidFill>
                      <a:srgbClr val="1C94F8"/>
                    </a:solidFill>
                    <a:latin typeface="Malgun Gothic"/>
                    <a:ea typeface="Malgun Gothic"/>
                    <a:cs typeface="Malgun Gothic"/>
                    <a:sym typeface="Malgun Gothic"/>
                  </a:rPr>
                  <a:t>약속</a:t>
                </a:r>
                <a:r>
                  <a:rPr lang="ko-KR" altLang="en-US" dirty="0">
                    <a:solidFill>
                      <a:srgbClr val="1C94F8"/>
                    </a:solidFill>
                    <a:latin typeface="Malgun Gothic"/>
                    <a:ea typeface="Malgun Gothic"/>
                    <a:cs typeface="Malgun Gothic"/>
                    <a:sym typeface="Malgun Gothic"/>
                  </a:rPr>
                  <a:t> 후 추억 공유</a:t>
                </a:r>
                <a:endParaRPr sz="2700" dirty="0">
                  <a:solidFill>
                    <a:srgbClr val="1C94F8"/>
                  </a:solidFill>
                  <a:latin typeface="Calibri"/>
                  <a:ea typeface="Calibri"/>
                  <a:cs typeface="Calibri"/>
                  <a:sym typeface="Calibri"/>
                </a:endParaRPr>
              </a:p>
              <a:p>
                <a:pPr marL="0" marR="0" lvl="0" indent="0" algn="ctr" rtl="0">
                  <a:spcBef>
                    <a:spcPts val="0"/>
                  </a:spcBef>
                  <a:spcAft>
                    <a:spcPts val="0"/>
                  </a:spcAft>
                  <a:buNone/>
                </a:pPr>
                <a:r>
                  <a:rPr lang="ko-KR" sz="3600" b="1" dirty="0">
                    <a:solidFill>
                      <a:srgbClr val="1C94F8"/>
                    </a:solidFill>
                    <a:latin typeface="Malgun Gothic"/>
                    <a:ea typeface="Malgun Gothic"/>
                    <a:cs typeface="Malgun Gothic"/>
                    <a:sym typeface="Malgun Gothic"/>
                  </a:rPr>
                  <a:t>04</a:t>
                </a:r>
                <a:endParaRPr sz="3600" b="1" dirty="0">
                  <a:solidFill>
                    <a:srgbClr val="1C94F8"/>
                  </a:solidFill>
                  <a:latin typeface="Malgun Gothic"/>
                  <a:ea typeface="Malgun Gothic"/>
                  <a:cs typeface="Malgun Gothic"/>
                  <a:sym typeface="Malgun Gothic"/>
                </a:endParaRPr>
              </a:p>
            </p:txBody>
          </p:sp>
        </p:grpSp>
      </p:grpSp>
      <p:sp>
        <p:nvSpPr>
          <p:cNvPr id="86" name="Google Shape;198;p18"/>
          <p:cNvSpPr/>
          <p:nvPr/>
        </p:nvSpPr>
        <p:spPr>
          <a:xfrm>
            <a:off x="1143000" y="2476500"/>
            <a:ext cx="3974280" cy="1073310"/>
          </a:xfrm>
          <a:prstGeom prst="rect">
            <a:avLst/>
          </a:prstGeom>
          <a:noFill/>
          <a:ln>
            <a:noFill/>
          </a:ln>
        </p:spPr>
        <p:txBody>
          <a:bodyPr spcFirstLastPara="1" wrap="square" lIns="137125" tIns="68550" rIns="137125" bIns="68550" anchor="t" anchorCtr="0">
            <a:noAutofit/>
          </a:bodyPr>
          <a:lstStyle/>
          <a:p>
            <a:pPr marL="0" lvl="0" indent="0" algn="ctr" rtl="0">
              <a:lnSpc>
                <a:spcPct val="150000"/>
              </a:lnSpc>
              <a:spcBef>
                <a:spcPts val="0"/>
              </a:spcBef>
              <a:spcAft>
                <a:spcPts val="0"/>
              </a:spcAft>
              <a:buClr>
                <a:schemeClr val="dk1"/>
              </a:buClr>
              <a:buFont typeface="Arial"/>
              <a:buNone/>
            </a:pPr>
            <a:r>
              <a:rPr lang="ko-KR" sz="2400" b="1"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시작 및 약속</a:t>
            </a:r>
            <a:r>
              <a:rPr lang="en-US" altLang="ko-KR" sz="2400" b="1"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a:t>
            </a:r>
            <a:r>
              <a:rPr lang="ko-KR" sz="2400" b="1"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방 생성</a:t>
            </a:r>
            <a:endParaRPr sz="2800" dirty="0">
              <a:solidFill>
                <a:schemeClr val="dk1"/>
              </a:solidFill>
              <a:latin typeface="여기어때 잘난체" panose="020B0600000101010101" pitchFamily="50" charset="-127"/>
              <a:ea typeface="여기어때 잘난체" panose="020B0600000101010101" pitchFamily="50" charset="-127"/>
              <a:cs typeface="Calibri"/>
              <a:sym typeface="Calibri"/>
            </a:endParaRPr>
          </a:p>
          <a:p>
            <a:pPr marL="0" marR="0" lvl="0" indent="0" algn="ctr" rtl="0">
              <a:lnSpc>
                <a:spcPct val="150000"/>
              </a:lnSpc>
              <a:spcBef>
                <a:spcPts val="0"/>
              </a:spcBef>
              <a:spcAft>
                <a:spcPts val="0"/>
              </a:spcAft>
              <a:buNone/>
            </a:pPr>
            <a:r>
              <a:rPr lang="ko-KR" sz="1400" dirty="0">
                <a:solidFill>
                  <a:srgbClr val="3F3F3F"/>
                </a:solidFill>
                <a:latin typeface="맑은 고딕" panose="020B0503020000020004" pitchFamily="50" charset="-127"/>
                <a:ea typeface="맑은 고딕" panose="020B0503020000020004" pitchFamily="50" charset="-127"/>
                <a:cs typeface="Malgun Gothic"/>
                <a:sym typeface="Malgun Gothic"/>
              </a:rPr>
              <a:t>사람들 간 “만나자” 등 약속 얘기가 나오면, 사용자는 해당 서비스를 사용하여 약속</a:t>
            </a:r>
            <a:r>
              <a:rPr lang="en-US" altLang="ko-KR" sz="1400" dirty="0">
                <a:solidFill>
                  <a:srgbClr val="3F3F3F"/>
                </a:solidFill>
                <a:latin typeface="맑은 고딕" panose="020B0503020000020004" pitchFamily="50" charset="-127"/>
                <a:ea typeface="맑은 고딕" panose="020B0503020000020004" pitchFamily="50" charset="-127"/>
                <a:cs typeface="Malgun Gothic"/>
                <a:sym typeface="Malgun Gothic"/>
              </a:rPr>
              <a:t> </a:t>
            </a:r>
            <a:r>
              <a:rPr lang="ko-KR" sz="1400" dirty="0">
                <a:solidFill>
                  <a:srgbClr val="3F3F3F"/>
                </a:solidFill>
                <a:latin typeface="맑은 고딕" panose="020B0503020000020004" pitchFamily="50" charset="-127"/>
                <a:ea typeface="맑은 고딕" panose="020B0503020000020004" pitchFamily="50" charset="-127"/>
                <a:cs typeface="Malgun Gothic"/>
                <a:sym typeface="Malgun Gothic"/>
              </a:rPr>
              <a:t>방을 생성하고, 해당 약속의 유형 등을 설정합니다</a:t>
            </a:r>
            <a:endParaRPr sz="2800" dirty="0">
              <a:solidFill>
                <a:schemeClr val="dk1"/>
              </a:solidFill>
              <a:latin typeface="맑은 고딕" panose="020B0503020000020004" pitchFamily="50" charset="-127"/>
              <a:ea typeface="맑은 고딕" panose="020B0503020000020004" pitchFamily="50" charset="-127"/>
              <a:cs typeface="Calibri"/>
              <a:sym typeface="Calibri"/>
            </a:endParaRPr>
          </a:p>
        </p:txBody>
      </p:sp>
      <p:sp>
        <p:nvSpPr>
          <p:cNvPr id="87" name="Google Shape;199;p18"/>
          <p:cNvSpPr/>
          <p:nvPr/>
        </p:nvSpPr>
        <p:spPr>
          <a:xfrm>
            <a:off x="5168577" y="6363179"/>
            <a:ext cx="3974280" cy="1246434"/>
          </a:xfrm>
          <a:prstGeom prst="rect">
            <a:avLst/>
          </a:prstGeom>
          <a:noFill/>
          <a:ln>
            <a:noFill/>
          </a:ln>
        </p:spPr>
        <p:txBody>
          <a:bodyPr spcFirstLastPara="1" wrap="square" lIns="137125" tIns="68550" rIns="137125" bIns="68550" anchor="t" anchorCtr="0">
            <a:noAutofit/>
          </a:bodyPr>
          <a:lstStyle/>
          <a:p>
            <a:pPr marL="0" marR="0" lvl="0" indent="0" algn="ctr" rtl="0">
              <a:lnSpc>
                <a:spcPct val="150000"/>
              </a:lnSpc>
              <a:spcBef>
                <a:spcPts val="0"/>
              </a:spcBef>
              <a:spcAft>
                <a:spcPts val="0"/>
              </a:spcAft>
              <a:buNone/>
            </a:pPr>
            <a:r>
              <a:rPr lang="ko-KR" sz="2100" b="1"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멤버들 간 일정 및 장소 조율</a:t>
            </a:r>
            <a:endParaRPr sz="2700" dirty="0">
              <a:solidFill>
                <a:schemeClr val="dk1"/>
              </a:solidFill>
              <a:latin typeface="여기어때 잘난체" panose="020B0600000101010101" pitchFamily="50" charset="-127"/>
              <a:ea typeface="여기어때 잘난체" panose="020B0600000101010101" pitchFamily="50" charset="-127"/>
              <a:cs typeface="Calibri"/>
              <a:sym typeface="Calibri"/>
            </a:endParaRPr>
          </a:p>
          <a:p>
            <a:pPr marL="0" marR="0" lvl="0" indent="0" algn="ctr" rtl="0">
              <a:lnSpc>
                <a:spcPct val="150000"/>
              </a:lnSpc>
              <a:spcBef>
                <a:spcPts val="0"/>
              </a:spcBef>
              <a:spcAft>
                <a:spcPts val="0"/>
              </a:spcAft>
              <a:buNone/>
            </a:pPr>
            <a:r>
              <a:rPr lang="ko-KR" sz="1350" dirty="0">
                <a:solidFill>
                  <a:srgbClr val="3F3F3F"/>
                </a:solidFill>
                <a:latin typeface="맑은 고딕" panose="020B0503020000020004" pitchFamily="50" charset="-127"/>
                <a:ea typeface="맑은 고딕" panose="020B0503020000020004" pitchFamily="50" charset="-127"/>
                <a:cs typeface="Malgun Gothic"/>
                <a:sym typeface="Malgun Gothic"/>
              </a:rPr>
              <a:t>다수의 사람들이 만나는 모임의 경우, 일정 조율이 쉽지않기에 일정 기간 내 멤버들 간 가능한 날짜를 직관적으로 보여줌으로써 일정 조율에 있어 효율적입니다</a:t>
            </a:r>
            <a:r>
              <a:rPr lang="ko-KR" sz="1350"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 </a:t>
            </a:r>
            <a:endParaRPr sz="2700" dirty="0">
              <a:solidFill>
                <a:schemeClr val="dk1"/>
              </a:solidFill>
              <a:latin typeface="여기어때 잘난체" panose="020B0600000101010101" pitchFamily="50" charset="-127"/>
              <a:ea typeface="여기어때 잘난체" panose="020B0600000101010101" pitchFamily="50" charset="-127"/>
              <a:cs typeface="Calibri"/>
              <a:sym typeface="Calibri"/>
            </a:endParaRPr>
          </a:p>
        </p:txBody>
      </p:sp>
      <p:sp>
        <p:nvSpPr>
          <p:cNvPr id="88" name="Google Shape;200;p18"/>
          <p:cNvSpPr/>
          <p:nvPr/>
        </p:nvSpPr>
        <p:spPr>
          <a:xfrm>
            <a:off x="13337297" y="6288513"/>
            <a:ext cx="3974280" cy="1246434"/>
          </a:xfrm>
          <a:prstGeom prst="rect">
            <a:avLst/>
          </a:prstGeom>
          <a:noFill/>
          <a:ln>
            <a:noFill/>
          </a:ln>
        </p:spPr>
        <p:txBody>
          <a:bodyPr spcFirstLastPara="1" wrap="square" lIns="137125" tIns="68550" rIns="137125" bIns="68550" anchor="t" anchorCtr="0">
            <a:noAutofit/>
          </a:bodyPr>
          <a:lstStyle/>
          <a:p>
            <a:pPr marL="0" marR="0" lvl="0" indent="0" algn="ctr" rtl="0">
              <a:lnSpc>
                <a:spcPct val="150000"/>
              </a:lnSpc>
              <a:spcBef>
                <a:spcPts val="0"/>
              </a:spcBef>
              <a:spcAft>
                <a:spcPts val="0"/>
              </a:spcAft>
              <a:buNone/>
            </a:pPr>
            <a:r>
              <a:rPr lang="ko-KR" sz="2100" b="1" dirty="0">
                <a:solidFill>
                  <a:srgbClr val="3F3F3F"/>
                </a:solidFill>
                <a:latin typeface="여기어때 잘난체" panose="020B0600000101010101" pitchFamily="50" charset="-127"/>
                <a:ea typeface="여기어때 잘난체" panose="020B0600000101010101" pitchFamily="50" charset="-127"/>
                <a:cs typeface="Malgun Gothic"/>
                <a:sym typeface="Malgun Gothic"/>
              </a:rPr>
              <a:t>약속이 끝난 후 추억 공유</a:t>
            </a:r>
            <a:endParaRPr sz="2700" dirty="0">
              <a:solidFill>
                <a:schemeClr val="dk1"/>
              </a:solidFill>
              <a:latin typeface="여기어때 잘난체" panose="020B0600000101010101" pitchFamily="50" charset="-127"/>
              <a:ea typeface="여기어때 잘난체" panose="020B0600000101010101" pitchFamily="50" charset="-127"/>
              <a:cs typeface="Calibri"/>
              <a:sym typeface="Calibri"/>
            </a:endParaRPr>
          </a:p>
          <a:p>
            <a:pPr marL="0" marR="0" lvl="0" indent="0" algn="ctr" rtl="0">
              <a:lnSpc>
                <a:spcPct val="150000"/>
              </a:lnSpc>
              <a:spcBef>
                <a:spcPts val="0"/>
              </a:spcBef>
              <a:spcAft>
                <a:spcPts val="0"/>
              </a:spcAft>
              <a:buNone/>
            </a:pPr>
            <a:r>
              <a:rPr lang="ko-KR" sz="1350" dirty="0">
                <a:solidFill>
                  <a:srgbClr val="3F3F3F"/>
                </a:solidFill>
                <a:latin typeface="맑은 고딕" panose="020B0503020000020004" pitchFamily="50" charset="-127"/>
                <a:ea typeface="맑은 고딕" panose="020B0503020000020004" pitchFamily="50" charset="-127"/>
                <a:cs typeface="Malgun Gothic"/>
                <a:sym typeface="Malgun Gothic"/>
              </a:rPr>
              <a:t>해당 약속을 잘 끝냈다면, 그들만의 그리고 그날만의 추억을 공유할 수 있도록 사진과 어디를 방문하였는지 기록을 남길 수 있습니다.</a:t>
            </a:r>
            <a:endParaRPr sz="2700" dirty="0">
              <a:solidFill>
                <a:schemeClr val="dk1"/>
              </a:solidFill>
              <a:latin typeface="맑은 고딕" panose="020B0503020000020004" pitchFamily="50" charset="-127"/>
              <a:ea typeface="맑은 고딕" panose="020B0503020000020004" pitchFamily="50" charset="-127"/>
              <a:cs typeface="Calibri"/>
              <a:sym typeface="Calibri"/>
            </a:endParaRPr>
          </a:p>
        </p:txBody>
      </p:sp>
      <p:sp>
        <p:nvSpPr>
          <p:cNvPr id="90" name="Google Shape;202;p18"/>
          <p:cNvSpPr/>
          <p:nvPr/>
        </p:nvSpPr>
        <p:spPr>
          <a:xfrm rot="21168146">
            <a:off x="3749622" y="4227561"/>
            <a:ext cx="2370222" cy="1787179"/>
          </a:xfrm>
          <a:prstGeom prst="arc">
            <a:avLst>
              <a:gd name="adj1" fmla="val 13312935"/>
              <a:gd name="adj2" fmla="val 19296203"/>
            </a:avLst>
          </a:prstGeom>
          <a:noFill/>
          <a:ln w="9525" cap="flat" cmpd="sng">
            <a:solidFill>
              <a:srgbClr val="1C94F8"/>
            </a:solidFill>
            <a:prstDash val="solid"/>
            <a:miter lim="800000"/>
            <a:headEnd type="none" w="sm" len="sm"/>
            <a:tailEnd type="stealth" w="med" len="med"/>
          </a:ln>
        </p:spPr>
        <p:txBody>
          <a:bodyPr spcFirstLastPara="1" wrap="square" lIns="137125" tIns="68550" rIns="137125" bIns="68550" anchor="ctr" anchorCtr="0">
            <a:noAutofit/>
          </a:bodyPr>
          <a:lstStyle/>
          <a:p>
            <a:pPr marL="0" marR="0" lvl="0" indent="0" algn="ctr" rtl="0">
              <a:spcBef>
                <a:spcPts val="0"/>
              </a:spcBef>
              <a:spcAft>
                <a:spcPts val="0"/>
              </a:spcAft>
              <a:buNone/>
            </a:pPr>
            <a:endParaRPr sz="2400">
              <a:solidFill>
                <a:srgbClr val="000000"/>
              </a:solidFill>
              <a:latin typeface="Malgun Gothic"/>
              <a:ea typeface="Malgun Gothic"/>
              <a:cs typeface="Malgun Gothic"/>
              <a:sym typeface="Malgun Gothic"/>
            </a:endParaRPr>
          </a:p>
        </p:txBody>
      </p:sp>
      <p:pic>
        <p:nvPicPr>
          <p:cNvPr id="92" name="Google Shape;204;p18"/>
          <p:cNvPicPr preferRelativeResize="0"/>
          <p:nvPr/>
        </p:nvPicPr>
        <p:blipFill rotWithShape="1">
          <a:blip r:embed="rId3">
            <a:alphaModFix/>
          </a:blip>
          <a:srcRect/>
          <a:stretch/>
        </p:blipFill>
        <p:spPr>
          <a:xfrm>
            <a:off x="977358" y="9073658"/>
            <a:ext cx="16331000" cy="55418"/>
          </a:xfrm>
          <a:prstGeom prst="rect">
            <a:avLst/>
          </a:prstGeom>
          <a:noFill/>
          <a:ln>
            <a:noFill/>
          </a:ln>
        </p:spPr>
      </p:pic>
      <p:sp>
        <p:nvSpPr>
          <p:cNvPr id="95" name="Google Shape;199;p18"/>
          <p:cNvSpPr/>
          <p:nvPr/>
        </p:nvSpPr>
        <p:spPr>
          <a:xfrm>
            <a:off x="8915400" y="2677865"/>
            <a:ext cx="3974280" cy="1246434"/>
          </a:xfrm>
          <a:prstGeom prst="rect">
            <a:avLst/>
          </a:prstGeom>
          <a:noFill/>
          <a:ln>
            <a:noFill/>
          </a:ln>
        </p:spPr>
        <p:txBody>
          <a:bodyPr spcFirstLastPara="1" wrap="square" lIns="137125" tIns="68550" rIns="137125" bIns="68550" anchor="t" anchorCtr="0">
            <a:noAutofit/>
          </a:bodyPr>
          <a:lstStyle/>
          <a:p>
            <a:pPr marL="0" marR="0" lvl="0" indent="0" algn="ctr" rtl="0">
              <a:lnSpc>
                <a:spcPct val="150000"/>
              </a:lnSpc>
              <a:spcBef>
                <a:spcPts val="0"/>
              </a:spcBef>
              <a:spcAft>
                <a:spcPts val="0"/>
              </a:spcAft>
              <a:buNone/>
            </a:pPr>
            <a:r>
              <a:rPr lang="ko-KR" altLang="en-US" sz="2100" b="1" dirty="0">
                <a:solidFill>
                  <a:srgbClr val="3F3F3F"/>
                </a:solidFill>
                <a:latin typeface="여기어때 잘난체" panose="020B0600000101010101" pitchFamily="50" charset="-127"/>
                <a:ea typeface="여기어때 잘난체" panose="020B0600000101010101" pitchFamily="50" charset="-127"/>
                <a:cs typeface="Calibri"/>
                <a:sym typeface="Malgun Gothic"/>
              </a:rPr>
              <a:t>장소 추천</a:t>
            </a:r>
            <a:endParaRPr sz="2700" dirty="0">
              <a:solidFill>
                <a:schemeClr val="dk1"/>
              </a:solidFill>
              <a:latin typeface="여기어때 잘난체" panose="020B0600000101010101" pitchFamily="50" charset="-127"/>
              <a:ea typeface="여기어때 잘난체" panose="020B0600000101010101" pitchFamily="50" charset="-127"/>
              <a:cs typeface="Calibri"/>
              <a:sym typeface="Calibri"/>
            </a:endParaRPr>
          </a:p>
          <a:p>
            <a:pPr lvl="0" algn="ctr">
              <a:lnSpc>
                <a:spcPct val="150000"/>
              </a:lnSpc>
            </a:pPr>
            <a:r>
              <a:rPr lang="ko-KR" altLang="en-US" sz="1350" dirty="0">
                <a:solidFill>
                  <a:srgbClr val="3F3F3F"/>
                </a:solidFill>
                <a:latin typeface="맑은 고딕" panose="020B0503020000020004" pitchFamily="50" charset="-127"/>
                <a:ea typeface="맑은 고딕" panose="020B0503020000020004" pitchFamily="50" charset="-127"/>
                <a:cs typeface="Malgun Gothic"/>
                <a:sym typeface="Malgun Gothic"/>
              </a:rPr>
              <a:t>약속 구성원들의 각 개인별 장소와 취향 등을 고려해 추천 장소 리스트까지 제공해줍니다</a:t>
            </a:r>
            <a:r>
              <a:rPr lang="en-US" altLang="ko-KR" sz="1350" dirty="0">
                <a:solidFill>
                  <a:srgbClr val="3F3F3F"/>
                </a:solidFill>
                <a:latin typeface="맑은 고딕" panose="020B0503020000020004" pitchFamily="50" charset="-127"/>
                <a:ea typeface="맑은 고딕" panose="020B0503020000020004" pitchFamily="50" charset="-127"/>
                <a:cs typeface="Malgun Gothic"/>
                <a:sym typeface="Malgun Gothic"/>
              </a:rPr>
              <a:t>. </a:t>
            </a:r>
            <a:endParaRPr lang="ko-KR" altLang="en-US" sz="2700" dirty="0">
              <a:solidFill>
                <a:schemeClr val="dk1"/>
              </a:solidFill>
              <a:latin typeface="맑은 고딕" panose="020B0503020000020004" pitchFamily="50" charset="-127"/>
              <a:ea typeface="맑은 고딕" panose="020B0503020000020004" pitchFamily="50" charset="-127"/>
              <a:cs typeface="Calibri"/>
              <a:sym typeface="Calibri"/>
            </a:endParaRPr>
          </a:p>
        </p:txBody>
      </p:sp>
      <p:sp>
        <p:nvSpPr>
          <p:cNvPr id="96" name="Google Shape;202;p18"/>
          <p:cNvSpPr/>
          <p:nvPr/>
        </p:nvSpPr>
        <p:spPr>
          <a:xfrm rot="12089838" flipH="1">
            <a:off x="7749622" y="4599925"/>
            <a:ext cx="2370222" cy="1787179"/>
          </a:xfrm>
          <a:prstGeom prst="arc">
            <a:avLst>
              <a:gd name="adj1" fmla="val 13312935"/>
              <a:gd name="adj2" fmla="val 19296203"/>
            </a:avLst>
          </a:prstGeom>
          <a:noFill/>
          <a:ln w="9525" cap="flat" cmpd="sng">
            <a:solidFill>
              <a:srgbClr val="1C94F8"/>
            </a:solidFill>
            <a:prstDash val="solid"/>
            <a:miter lim="800000"/>
            <a:headEnd type="none" w="sm" len="sm"/>
            <a:tailEnd type="stealth" w="med" len="med"/>
          </a:ln>
        </p:spPr>
        <p:txBody>
          <a:bodyPr spcFirstLastPara="1" wrap="square" lIns="137125" tIns="68550" rIns="137125" bIns="68550" anchor="ctr" anchorCtr="0">
            <a:noAutofit/>
          </a:bodyPr>
          <a:lstStyle/>
          <a:p>
            <a:pPr marL="0" marR="0" lvl="0" indent="0" algn="ctr" rtl="0">
              <a:spcBef>
                <a:spcPts val="0"/>
              </a:spcBef>
              <a:spcAft>
                <a:spcPts val="0"/>
              </a:spcAft>
              <a:buNone/>
            </a:pPr>
            <a:endParaRPr sz="2400">
              <a:solidFill>
                <a:srgbClr val="000000"/>
              </a:solidFill>
              <a:latin typeface="Malgun Gothic"/>
              <a:ea typeface="Malgun Gothic"/>
              <a:cs typeface="Malgun Gothic"/>
              <a:sym typeface="Malgun Gothic"/>
            </a:endParaRPr>
          </a:p>
        </p:txBody>
      </p:sp>
      <p:sp>
        <p:nvSpPr>
          <p:cNvPr id="98" name="Google Shape;202;p18"/>
          <p:cNvSpPr/>
          <p:nvPr/>
        </p:nvSpPr>
        <p:spPr>
          <a:xfrm rot="21168146">
            <a:off x="11412567" y="4060009"/>
            <a:ext cx="2284655" cy="1881759"/>
          </a:xfrm>
          <a:prstGeom prst="arc">
            <a:avLst>
              <a:gd name="adj1" fmla="val 13312935"/>
              <a:gd name="adj2" fmla="val 19296203"/>
            </a:avLst>
          </a:prstGeom>
          <a:noFill/>
          <a:ln w="9525" cap="flat" cmpd="sng">
            <a:solidFill>
              <a:srgbClr val="1C94F8"/>
            </a:solidFill>
            <a:prstDash val="solid"/>
            <a:miter lim="800000"/>
            <a:headEnd type="none" w="sm" len="sm"/>
            <a:tailEnd type="stealth" w="med" len="med"/>
          </a:ln>
        </p:spPr>
        <p:txBody>
          <a:bodyPr spcFirstLastPara="1" wrap="square" lIns="137125" tIns="68550" rIns="137125" bIns="68550" anchor="ctr" anchorCtr="0">
            <a:noAutofit/>
          </a:bodyPr>
          <a:lstStyle/>
          <a:p>
            <a:pPr marL="0" marR="0" lvl="0" indent="0" algn="ctr" rtl="0">
              <a:spcBef>
                <a:spcPts val="0"/>
              </a:spcBef>
              <a:spcAft>
                <a:spcPts val="0"/>
              </a:spcAft>
              <a:buNone/>
            </a:pPr>
            <a:endParaRPr sz="2400">
              <a:solidFill>
                <a:srgbClr val="000000"/>
              </a:solidFill>
              <a:latin typeface="Malgun Gothic"/>
              <a:ea typeface="Malgun Gothic"/>
              <a:cs typeface="Malgun Gothic"/>
              <a:sym typeface="Malgun Gothic"/>
            </a:endParaRPr>
          </a:p>
        </p:txBody>
      </p:sp>
    </p:spTree>
    <p:extLst>
      <p:ext uri="{BB962C8B-B14F-4D97-AF65-F5344CB8AC3E}">
        <p14:creationId xmlns:p14="http://schemas.microsoft.com/office/powerpoint/2010/main" val="136685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12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00"/>
                                        <p:tgtEl>
                                          <p:spTgt spid="3"/>
                                        </p:tgtEl>
                                      </p:cBhvr>
                                    </p:animEffect>
                                  </p:childTnLst>
                                </p:cTn>
                              </p:par>
                              <p:par>
                                <p:cTn id="14" presetID="10" presetClass="entr" presetSubtype="0" fill="hold" nodeType="withEffect">
                                  <p:stCondLst>
                                    <p:cond delay="24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700"/>
                                        <p:tgtEl>
                                          <p:spTgt spid="4"/>
                                        </p:tgtEl>
                                      </p:cBhvr>
                                    </p:animEffect>
                                  </p:childTnLst>
                                </p:cTn>
                              </p:par>
                              <p:par>
                                <p:cTn id="17" presetID="10" presetClass="entr" presetSubtype="0" fill="hold" nodeType="withEffect">
                                  <p:stCondLst>
                                    <p:cond delay="36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00"/>
                                        <p:tgtEl>
                                          <p:spTgt spid="6"/>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grpId="0" nodeType="withEffect">
                                  <p:stCondLst>
                                    <p:cond delay="190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par>
                                <p:cTn id="29" presetID="10" presetClass="entr" presetSubtype="0" fill="hold" grpId="0" nodeType="withEffect">
                                  <p:stCondLst>
                                    <p:cond delay="310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randombar(horizontal)">
                                      <p:cBhvr>
                                        <p:cTn id="36" dur="500"/>
                                        <p:tgtEl>
                                          <p:spTgt spid="86"/>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randombar(horizontal)">
                                      <p:cBhvr>
                                        <p:cTn id="41" dur="500"/>
                                        <p:tgtEl>
                                          <p:spTgt spid="87"/>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randombar(horizontal)">
                                      <p:cBhvr>
                                        <p:cTn id="46" dur="500"/>
                                        <p:tgtEl>
                                          <p:spTgt spid="95"/>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randombar(horizontal)">
                                      <p:cBhvr>
                                        <p:cTn id="5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90" grpId="0" animBg="1"/>
      <p:bldP spid="95" grpId="0"/>
      <p:bldP spid="96" grpId="0" animBg="1"/>
      <p:bldP spid="9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38" name="그룹 1011"/>
          <p:cNvGrpSpPr/>
          <p:nvPr/>
        </p:nvGrpSpPr>
        <p:grpSpPr>
          <a:xfrm>
            <a:off x="977358" y="1220958"/>
            <a:ext cx="16330999" cy="55418"/>
            <a:chOff x="977358" y="1220958"/>
            <a:chExt cx="16330999" cy="55418"/>
          </a:xfrm>
        </p:grpSpPr>
        <p:pic>
          <p:nvPicPr>
            <p:cNvPr id="39" name="Object 44"/>
            <p:cNvPicPr>
              <a:picLocks noChangeAspect="1"/>
            </p:cNvPicPr>
            <p:nvPr/>
          </p:nvPicPr>
          <p:blipFill>
            <a:blip r:embed="rId3" cstate="print"/>
            <a:stretch>
              <a:fillRect/>
            </a:stretch>
          </p:blipFill>
          <p:spPr>
            <a:xfrm>
              <a:off x="977358" y="1220958"/>
              <a:ext cx="16330999" cy="55418"/>
            </a:xfrm>
            <a:prstGeom prst="rect">
              <a:avLst/>
            </a:prstGeom>
          </p:spPr>
        </p:pic>
      </p:grpSp>
      <p:grpSp>
        <p:nvGrpSpPr>
          <p:cNvPr id="42" name="그룹 1012"/>
          <p:cNvGrpSpPr/>
          <p:nvPr/>
        </p:nvGrpSpPr>
        <p:grpSpPr>
          <a:xfrm>
            <a:off x="977358" y="9073658"/>
            <a:ext cx="16330999" cy="55418"/>
            <a:chOff x="977358" y="9073658"/>
            <a:chExt cx="16330999" cy="55418"/>
          </a:xfrm>
        </p:grpSpPr>
        <p:pic>
          <p:nvPicPr>
            <p:cNvPr id="43" name="Object 47"/>
            <p:cNvPicPr>
              <a:picLocks noChangeAspect="1"/>
            </p:cNvPicPr>
            <p:nvPr/>
          </p:nvPicPr>
          <p:blipFill>
            <a:blip r:embed="rId3" cstate="print"/>
            <a:stretch>
              <a:fillRect/>
            </a:stretch>
          </p:blipFill>
          <p:spPr>
            <a:xfrm>
              <a:off x="977358" y="9073658"/>
              <a:ext cx="16330999" cy="55418"/>
            </a:xfrm>
            <a:prstGeom prst="rect">
              <a:avLst/>
            </a:prstGeom>
          </p:spPr>
        </p:pic>
      </p:grpSp>
      <p:sp>
        <p:nvSpPr>
          <p:cNvPr id="12" name="TextBox 11"/>
          <p:cNvSpPr txBox="1"/>
          <p:nvPr/>
        </p:nvSpPr>
        <p:spPr>
          <a:xfrm>
            <a:off x="1143000" y="737704"/>
            <a:ext cx="5334000" cy="461665"/>
          </a:xfrm>
          <a:prstGeom prst="rect">
            <a:avLst/>
          </a:prstGeom>
          <a:noFill/>
        </p:spPr>
        <p:txBody>
          <a:bodyPr wrap="square" rtlCol="0">
            <a:spAutoFit/>
          </a:bodyPr>
          <a:lstStyle/>
          <a:p>
            <a:r>
              <a:rPr lang="ko-KR" altLang="en-US" sz="2400" dirty="0" smtClean="0">
                <a:latin typeface="여기어때 잘난체" panose="020B0600000101010101" pitchFamily="50" charset="-127"/>
                <a:ea typeface="여기어때 잘난체" panose="020B0600000101010101" pitchFamily="50" charset="-127"/>
              </a:rPr>
              <a:t>프로젝트 서비스 주요 기능 소개</a:t>
            </a:r>
            <a:endParaRPr lang="ko-KR" altLang="en-US" sz="2400" dirty="0">
              <a:latin typeface="여기어때 잘난체" panose="020B0600000101010101" pitchFamily="50" charset="-127"/>
              <a:ea typeface="여기어때 잘난체" panose="020B0600000101010101" pitchFamily="50" charset="-127"/>
            </a:endParaRPr>
          </a:p>
        </p:txBody>
      </p:sp>
      <p:sp>
        <p:nvSpPr>
          <p:cNvPr id="13" name="TextBox 12"/>
          <p:cNvSpPr txBox="1"/>
          <p:nvPr/>
        </p:nvSpPr>
        <p:spPr>
          <a:xfrm>
            <a:off x="12115800" y="4094138"/>
            <a:ext cx="3124200" cy="707886"/>
          </a:xfrm>
          <a:prstGeom prst="rect">
            <a:avLst/>
          </a:prstGeom>
          <a:noFill/>
        </p:spPr>
        <p:txBody>
          <a:bodyPr wrap="square" rtlCol="0">
            <a:spAutoFit/>
          </a:bodyPr>
          <a:lstStyle/>
          <a:p>
            <a:r>
              <a:rPr lang="ko-KR" altLang="en-US" sz="4000" dirty="0" smtClean="0">
                <a:latin typeface="여기어때 잘난체" panose="020B0600000101010101" pitchFamily="50" charset="-127"/>
                <a:ea typeface="여기어때 잘난체" panose="020B0600000101010101" pitchFamily="50" charset="-127"/>
              </a:rPr>
              <a:t>일정 조율 </a:t>
            </a:r>
            <a:endParaRPr lang="ko-KR" altLang="en-US" sz="4000" dirty="0">
              <a:latin typeface="여기어때 잘난체" panose="020B0600000101010101" pitchFamily="50" charset="-127"/>
              <a:ea typeface="여기어때 잘난체" panose="020B0600000101010101" pitchFamily="50" charset="-127"/>
            </a:endParaRPr>
          </a:p>
        </p:txBody>
      </p:sp>
      <p:sp>
        <p:nvSpPr>
          <p:cNvPr id="14" name="직사각형 13"/>
          <p:cNvSpPr/>
          <p:nvPr/>
        </p:nvSpPr>
        <p:spPr>
          <a:xfrm>
            <a:off x="10439400" y="5164328"/>
            <a:ext cx="5791200" cy="1417824"/>
          </a:xfrm>
          <a:prstGeom prst="rect">
            <a:avLst/>
          </a:prstGeom>
        </p:spPr>
        <p:txBody>
          <a:bodyPr wrap="square">
            <a:spAutoFit/>
          </a:bodyPr>
          <a:lstStyle/>
          <a:p>
            <a:pPr lvl="0" algn="ctr">
              <a:lnSpc>
                <a:spcPct val="150000"/>
              </a:lnSpc>
            </a:pPr>
            <a:r>
              <a:rPr lang="en-US" altLang="ko-KR" sz="2000" dirty="0" smtClean="0">
                <a:solidFill>
                  <a:srgbClr val="3F3F3F"/>
                </a:solidFill>
                <a:latin typeface="맑은 고딕" panose="020B0503020000020004" pitchFamily="50" charset="-127"/>
                <a:ea typeface="맑은 고딕" panose="020B0503020000020004" pitchFamily="50" charset="-127"/>
                <a:cs typeface="Malgun Gothic"/>
                <a:sym typeface="Malgun Gothic"/>
              </a:rPr>
              <a:t> </a:t>
            </a:r>
            <a:r>
              <a:rPr lang="ko-KR" altLang="en-US" sz="2000" dirty="0" smtClean="0">
                <a:solidFill>
                  <a:srgbClr val="3F3F3F"/>
                </a:solidFill>
                <a:latin typeface="맑은 고딕" panose="020B0503020000020004" pitchFamily="50" charset="-127"/>
                <a:ea typeface="맑은 고딕" panose="020B0503020000020004" pitchFamily="50" charset="-127"/>
                <a:cs typeface="Calibri"/>
                <a:sym typeface="Malgun Gothic"/>
              </a:rPr>
              <a:t>멤버들의 가능한 날짜를 체크하고 직관적으로 가능한 날짜를 보여주어 일정 조율에 있어서 효율적일 수 있습니다</a:t>
            </a:r>
            <a:r>
              <a:rPr lang="en-US" altLang="ko-KR" sz="2000" dirty="0" smtClean="0">
                <a:solidFill>
                  <a:srgbClr val="3F3F3F"/>
                </a:solidFill>
                <a:latin typeface="맑은 고딕" panose="020B0503020000020004" pitchFamily="50" charset="-127"/>
                <a:ea typeface="맑은 고딕" panose="020B0503020000020004" pitchFamily="50" charset="-127"/>
                <a:cs typeface="Calibri"/>
                <a:sym typeface="Malgun Gothic"/>
              </a:rPr>
              <a:t>.</a:t>
            </a:r>
          </a:p>
        </p:txBody>
      </p:sp>
      <p:pic>
        <p:nvPicPr>
          <p:cNvPr id="4" name="그림 3"/>
          <p:cNvPicPr>
            <a:picLocks noChangeAspect="1"/>
          </p:cNvPicPr>
          <p:nvPr/>
        </p:nvPicPr>
        <p:blipFill>
          <a:blip r:embed="rId4"/>
          <a:stretch>
            <a:fillRect/>
          </a:stretch>
        </p:blipFill>
        <p:spPr>
          <a:xfrm>
            <a:off x="2438400" y="2185116"/>
            <a:ext cx="5486400" cy="5817326"/>
          </a:xfrm>
          <a:prstGeom prst="rect">
            <a:avLst/>
          </a:prstGeom>
        </p:spPr>
      </p:pic>
    </p:spTree>
    <p:extLst>
      <p:ext uri="{BB962C8B-B14F-4D97-AF65-F5344CB8AC3E}">
        <p14:creationId xmlns:p14="http://schemas.microsoft.com/office/powerpoint/2010/main" val="429356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1622</TotalTime>
  <Words>2194</Words>
  <Application>Microsoft Office PowerPoint</Application>
  <PresentationFormat>사용자 지정</PresentationFormat>
  <Paragraphs>348</Paragraphs>
  <Slides>26</Slides>
  <Notes>26</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26</vt:i4>
      </vt:variant>
    </vt:vector>
  </HeadingPairs>
  <TitlesOfParts>
    <vt:vector size="37" baseType="lpstr">
      <vt:lpstr>?? ??</vt:lpstr>
      <vt:lpstr>여기어때 잘난체</vt:lpstr>
      <vt:lpstr>Arial Unicode MS</vt:lpstr>
      <vt:lpstr>배달의민족 도현</vt:lpstr>
      <vt:lpstr>굴림</vt:lpstr>
      <vt:lpstr>맑은 고딕</vt:lpstr>
      <vt:lpstr>Calibri</vt:lpstr>
      <vt:lpstr>나눔바른고딕</vt:lpstr>
      <vt:lpstr>맑은 고딕</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multicampus</cp:lastModifiedBy>
  <cp:revision>147</cp:revision>
  <dcterms:created xsi:type="dcterms:W3CDTF">2021-01-26T17:24:19Z</dcterms:created>
  <dcterms:modified xsi:type="dcterms:W3CDTF">2021-01-29T02:18:44Z</dcterms:modified>
</cp:coreProperties>
</file>